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8"/>
  </p:notesMasterIdLst>
  <p:sldIdLst>
    <p:sldId id="256" r:id="rId2"/>
    <p:sldId id="304" r:id="rId3"/>
    <p:sldId id="305" r:id="rId4"/>
    <p:sldId id="306" r:id="rId5"/>
    <p:sldId id="323" r:id="rId6"/>
    <p:sldId id="307" r:id="rId7"/>
    <p:sldId id="308" r:id="rId8"/>
    <p:sldId id="324" r:id="rId9"/>
    <p:sldId id="310" r:id="rId10"/>
    <p:sldId id="311" r:id="rId11"/>
    <p:sldId id="312" r:id="rId12"/>
    <p:sldId id="313" r:id="rId13"/>
    <p:sldId id="325" r:id="rId14"/>
    <p:sldId id="314" r:id="rId15"/>
    <p:sldId id="315" r:id="rId16"/>
    <p:sldId id="326" r:id="rId17"/>
    <p:sldId id="317" r:id="rId18"/>
    <p:sldId id="327" r:id="rId19"/>
    <p:sldId id="319" r:id="rId20"/>
    <p:sldId id="320" r:id="rId21"/>
    <p:sldId id="328" r:id="rId22"/>
    <p:sldId id="322" r:id="rId23"/>
    <p:sldId id="301" r:id="rId24"/>
    <p:sldId id="329" r:id="rId25"/>
    <p:sldId id="331" r:id="rId26"/>
    <p:sldId id="285" r:id="rId27"/>
    <p:sldId id="332" r:id="rId28"/>
    <p:sldId id="286" r:id="rId29"/>
    <p:sldId id="333" r:id="rId30"/>
    <p:sldId id="334" r:id="rId31"/>
    <p:sldId id="335" r:id="rId32"/>
    <p:sldId id="336" r:id="rId33"/>
    <p:sldId id="337" r:id="rId34"/>
    <p:sldId id="338" r:id="rId35"/>
    <p:sldId id="339" r:id="rId36"/>
    <p:sldId id="34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7AE6"/>
    <a:srgbClr val="5EE6E6"/>
    <a:srgbClr val="FFCECD"/>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88"/>
    <p:restoredTop sz="73678"/>
  </p:normalViewPr>
  <p:slideViewPr>
    <p:cSldViewPr snapToGrid="0" snapToObjects="1">
      <p:cViewPr>
        <p:scale>
          <a:sx n="100" d="100"/>
          <a:sy n="100" d="100"/>
        </p:scale>
        <p:origin x="624" y="19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5AD838-E7CD-AA47-B278-F8AC8B9940D7}" type="datetimeFigureOut">
              <a:rPr lang="en-US" smtClean="0"/>
              <a:t>7/25/18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E6F553-EB02-D140-8396-311F0F9A059D}" type="slidenum">
              <a:rPr lang="en-US" smtClean="0"/>
              <a:t>‹#›</a:t>
            </a:fld>
            <a:endParaRPr lang="en-US"/>
          </a:p>
        </p:txBody>
      </p:sp>
    </p:spTree>
    <p:extLst>
      <p:ext uri="{BB962C8B-B14F-4D97-AF65-F5344CB8AC3E}">
        <p14:creationId xmlns:p14="http://schemas.microsoft.com/office/powerpoint/2010/main" val="768991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all know, the Internet is all about delivering traffic with high performance from A to B. Given the stringent requirements of traffic delivery, this requires continuous optimization.</a:t>
            </a:r>
          </a:p>
          <a:p>
            <a:r>
              <a:rPr lang="en-US" dirty="0"/>
              <a:t>Recently, we have seen that a programmatic approach to traffic delivery can be used to provide that optimization, as was shown by Google (Espresso) and Facebook (Edge).</a:t>
            </a:r>
          </a:p>
          <a:p>
            <a:r>
              <a:rPr lang="en-US" dirty="0"/>
              <a:t>We have also seen an academic attention to deploying that programmatic approach to IXPs.</a:t>
            </a:r>
          </a:p>
          <a:p>
            <a:endParaRPr lang="en-US" dirty="0"/>
          </a:p>
          <a:p>
            <a:r>
              <a:rPr lang="en-US" dirty="0"/>
              <a:t>Typically, routing is done with BGP. However, BGP is an old protocol that cares about things like IP prefixes, local-</a:t>
            </a:r>
            <a:r>
              <a:rPr lang="en-US" dirty="0" err="1"/>
              <a:t>pref</a:t>
            </a:r>
            <a:r>
              <a:rPr lang="en-US" dirty="0"/>
              <a:t> and AS paths. What apps actually care about are things like bandwidth, packet latency or packet loss.</a:t>
            </a:r>
          </a:p>
          <a:p>
            <a:r>
              <a:rPr lang="en-US" dirty="0"/>
              <a:t>This is why we want to create BGP deflections to optimize traffic delivery.</a:t>
            </a:r>
          </a:p>
          <a:p>
            <a:endParaRPr lang="en-US" dirty="0"/>
          </a:p>
          <a:p>
            <a:r>
              <a:rPr lang="en-US" dirty="0"/>
              <a:t>For example, suppose we want to connect nodes A and Z. BGP chooses the black path, which, for some reason, is suboptimal.</a:t>
            </a:r>
          </a:p>
          <a:p>
            <a:r>
              <a:rPr lang="en-US" dirty="0"/>
              <a:t>Fortunately, the IXPs support Software-Defined Networking, which we can use to create deflections. So we create a deflection “Send VoIP traffic on the red path”.</a:t>
            </a:r>
          </a:p>
          <a:p>
            <a:endParaRPr lang="en-US" dirty="0"/>
          </a:p>
          <a:p>
            <a:r>
              <a:rPr lang="en-US" dirty="0"/>
              <a:t>However, by doing this, we are creating inconsistencies between the control plane and the data plane. Normally, BGP ensures consistency to avoid forwarding loops.</a:t>
            </a:r>
          </a:p>
          <a:p>
            <a:r>
              <a:rPr lang="en-US" dirty="0"/>
              <a:t>What could happen if we break this consistency?</a:t>
            </a:r>
          </a:p>
          <a:p>
            <a:r>
              <a:rPr lang="en-US" dirty="0"/>
              <a:t>Let’s look in details at one part of the network.</a:t>
            </a:r>
          </a:p>
        </p:txBody>
      </p:sp>
      <p:sp>
        <p:nvSpPr>
          <p:cNvPr id="4" name="Slide Number Placeholder 3"/>
          <p:cNvSpPr>
            <a:spLocks noGrp="1"/>
          </p:cNvSpPr>
          <p:nvPr>
            <p:ph type="sldNum" sz="quarter" idx="10"/>
          </p:nvPr>
        </p:nvSpPr>
        <p:spPr/>
        <p:txBody>
          <a:bodyPr/>
          <a:lstStyle/>
          <a:p>
            <a:fld id="{53E6F553-EB02-D140-8396-311F0F9A059D}" type="slidenum">
              <a:rPr lang="en-US" smtClean="0"/>
              <a:t>2</a:t>
            </a:fld>
            <a:endParaRPr lang="en-US"/>
          </a:p>
        </p:txBody>
      </p:sp>
    </p:spTree>
    <p:extLst>
      <p:ext uri="{BB962C8B-B14F-4D97-AF65-F5344CB8AC3E}">
        <p14:creationId xmlns:p14="http://schemas.microsoft.com/office/powerpoint/2010/main" val="719615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as before but there is an overlap.</a:t>
            </a:r>
          </a:p>
        </p:txBody>
      </p:sp>
      <p:sp>
        <p:nvSpPr>
          <p:cNvPr id="4" name="Slide Number Placeholder 3"/>
          <p:cNvSpPr>
            <a:spLocks noGrp="1"/>
          </p:cNvSpPr>
          <p:nvPr>
            <p:ph type="sldNum" sz="quarter" idx="10"/>
          </p:nvPr>
        </p:nvSpPr>
        <p:spPr/>
        <p:txBody>
          <a:bodyPr/>
          <a:lstStyle/>
          <a:p>
            <a:fld id="{53E6F553-EB02-D140-8396-311F0F9A059D}" type="slidenum">
              <a:rPr lang="en-US" smtClean="0"/>
              <a:t>11</a:t>
            </a:fld>
            <a:endParaRPr lang="en-US"/>
          </a:p>
        </p:txBody>
      </p:sp>
    </p:spTree>
    <p:extLst>
      <p:ext uri="{BB962C8B-B14F-4D97-AF65-F5344CB8AC3E}">
        <p14:creationId xmlns:p14="http://schemas.microsoft.com/office/powerpoint/2010/main" val="2124689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shows the results of a micro-benchmark of our Distinct-Match primitive.</a:t>
            </a:r>
          </a:p>
          <a:p>
            <a:r>
              <a:rPr lang="en-US" dirty="0"/>
              <a:t>The main factors are the number of rules you are comparing simultaneously (in white) and the RTT between the two entities (in black).</a:t>
            </a:r>
          </a:p>
          <a:p>
            <a:endParaRPr lang="en-US" dirty="0"/>
          </a:p>
          <a:p>
            <a:r>
              <a:rPr lang="en-US" dirty="0"/>
              <a:t>The following rows are showing the time required to setup the computation.</a:t>
            </a:r>
          </a:p>
          <a:p>
            <a:r>
              <a:rPr lang="en-US" dirty="0"/>
              <a:t>However, the setup time can be pre-computed offline (e.g. when there is no new rule to process), so we’ll skip it.</a:t>
            </a:r>
          </a:p>
        </p:txBody>
      </p:sp>
      <p:sp>
        <p:nvSpPr>
          <p:cNvPr id="4" name="Slide Number Placeholder 3"/>
          <p:cNvSpPr>
            <a:spLocks noGrp="1"/>
          </p:cNvSpPr>
          <p:nvPr>
            <p:ph type="sldNum" sz="quarter" idx="10"/>
          </p:nvPr>
        </p:nvSpPr>
        <p:spPr/>
        <p:txBody>
          <a:bodyPr/>
          <a:lstStyle/>
          <a:p>
            <a:fld id="{53E6F553-EB02-D140-8396-311F0F9A059D}" type="slidenum">
              <a:rPr lang="en-US" smtClean="0"/>
              <a:t>12</a:t>
            </a:fld>
            <a:endParaRPr lang="en-US"/>
          </a:p>
        </p:txBody>
      </p:sp>
    </p:spTree>
    <p:extLst>
      <p:ext uri="{BB962C8B-B14F-4D97-AF65-F5344CB8AC3E}">
        <p14:creationId xmlns:p14="http://schemas.microsoft.com/office/powerpoint/2010/main" val="2262712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shows the results of a micro-benchmark of our Distinct-Match primitive.</a:t>
            </a:r>
          </a:p>
          <a:p>
            <a:r>
              <a:rPr lang="en-US" dirty="0"/>
              <a:t>The main factors are the number of rules you are comparing simultaneously (in white) and the RTT between the two entities (in black).</a:t>
            </a:r>
          </a:p>
          <a:p>
            <a:endParaRPr lang="en-US" dirty="0"/>
          </a:p>
          <a:p>
            <a:r>
              <a:rPr lang="en-US" dirty="0"/>
              <a:t>The following rows are showing the time required to setup the computation.</a:t>
            </a:r>
          </a:p>
          <a:p>
            <a:r>
              <a:rPr lang="en-US" dirty="0"/>
              <a:t>However, the setup time can be pre-computed offline (e.g. when there is no new rule to process), so we’ll skip it.</a:t>
            </a:r>
          </a:p>
        </p:txBody>
      </p:sp>
      <p:sp>
        <p:nvSpPr>
          <p:cNvPr id="4" name="Slide Number Placeholder 3"/>
          <p:cNvSpPr>
            <a:spLocks noGrp="1"/>
          </p:cNvSpPr>
          <p:nvPr>
            <p:ph type="sldNum" sz="quarter" idx="10"/>
          </p:nvPr>
        </p:nvSpPr>
        <p:spPr/>
        <p:txBody>
          <a:bodyPr/>
          <a:lstStyle/>
          <a:p>
            <a:fld id="{53E6F553-EB02-D140-8396-311F0F9A059D}" type="slidenum">
              <a:rPr lang="en-US" smtClean="0"/>
              <a:t>13</a:t>
            </a:fld>
            <a:endParaRPr lang="en-US"/>
          </a:p>
        </p:txBody>
      </p:sp>
    </p:spTree>
    <p:extLst>
      <p:ext uri="{BB962C8B-B14F-4D97-AF65-F5344CB8AC3E}">
        <p14:creationId xmlns:p14="http://schemas.microsoft.com/office/powerpoint/2010/main" val="2366296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results for the online time, which is the factor that will decide how long it takes to process a new rule.</a:t>
            </a:r>
          </a:p>
          <a:p>
            <a:endParaRPr lang="en-US" dirty="0"/>
          </a:p>
          <a:p>
            <a:r>
              <a:rPr lang="en-US" dirty="0"/>
              <a:t>First, the baseline on the right represents the time if, without privacy, one party just send their input to the other.</a:t>
            </a:r>
          </a:p>
          <a:p>
            <a:r>
              <a:rPr lang="en-US" dirty="0"/>
              <a:t>When we preserve the privacy, with reasonable RTT between the entities, the time remains a few hundreds of milliseconds. Those are practical times, compared to the BGP convergence time, so this solution is actually practical.</a:t>
            </a:r>
          </a:p>
        </p:txBody>
      </p:sp>
      <p:sp>
        <p:nvSpPr>
          <p:cNvPr id="4" name="Slide Number Placeholder 3"/>
          <p:cNvSpPr>
            <a:spLocks noGrp="1"/>
          </p:cNvSpPr>
          <p:nvPr>
            <p:ph type="sldNum" sz="quarter" idx="10"/>
          </p:nvPr>
        </p:nvSpPr>
        <p:spPr/>
        <p:txBody>
          <a:bodyPr/>
          <a:lstStyle/>
          <a:p>
            <a:fld id="{53E6F553-EB02-D140-8396-311F0F9A059D}" type="slidenum">
              <a:rPr lang="en-US" smtClean="0"/>
              <a:t>14</a:t>
            </a:fld>
            <a:endParaRPr lang="en-US"/>
          </a:p>
        </p:txBody>
      </p:sp>
    </p:spTree>
    <p:extLst>
      <p:ext uri="{BB962C8B-B14F-4D97-AF65-F5344CB8AC3E}">
        <p14:creationId xmlns:p14="http://schemas.microsoft.com/office/powerpoint/2010/main" val="254182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seen how to compare the rules. Now we’ll discuss the Prelude system, and how the agents can actually discover loops using Distinct-Match.</a:t>
            </a:r>
          </a:p>
        </p:txBody>
      </p:sp>
      <p:sp>
        <p:nvSpPr>
          <p:cNvPr id="4" name="Slide Number Placeholder 3"/>
          <p:cNvSpPr>
            <a:spLocks noGrp="1"/>
          </p:cNvSpPr>
          <p:nvPr>
            <p:ph type="sldNum" sz="quarter" idx="10"/>
          </p:nvPr>
        </p:nvSpPr>
        <p:spPr/>
        <p:txBody>
          <a:bodyPr/>
          <a:lstStyle/>
          <a:p>
            <a:fld id="{53E6F553-EB02-D140-8396-311F0F9A059D}" type="slidenum">
              <a:rPr lang="en-US" smtClean="0"/>
              <a:t>15</a:t>
            </a:fld>
            <a:endParaRPr lang="en-US"/>
          </a:p>
        </p:txBody>
      </p:sp>
    </p:spTree>
    <p:extLst>
      <p:ext uri="{BB962C8B-B14F-4D97-AF65-F5344CB8AC3E}">
        <p14:creationId xmlns:p14="http://schemas.microsoft.com/office/powerpoint/2010/main" val="1730025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bring back our example from earlier.</a:t>
            </a:r>
          </a:p>
          <a:p>
            <a:endParaRPr lang="en-US" dirty="0"/>
          </a:p>
          <a:p>
            <a:r>
              <a:rPr lang="en-US" dirty="0"/>
              <a:t>We have two routes to Z, (A N Z) and (M B Z). N has a deflection for sending VoIP traffic to M.</a:t>
            </a:r>
          </a:p>
          <a:p>
            <a:r>
              <a:rPr lang="en-US" dirty="0"/>
              <a:t>B wants to install a new rule to deflect VoIP traffic to A.</a:t>
            </a:r>
          </a:p>
          <a:p>
            <a:endParaRPr lang="en-US" dirty="0"/>
          </a:p>
          <a:p>
            <a:r>
              <a:rPr lang="en-US" dirty="0"/>
              <a:t>First, B makes a request to SDX_1 to install the new route, along with the path it wants to use.</a:t>
            </a:r>
          </a:p>
          <a:p>
            <a:r>
              <a:rPr lang="en-US" dirty="0"/>
              <a:t>SDX_1 checks the path and realize the SDX_2 is on it, so there might be a deflection!</a:t>
            </a:r>
          </a:p>
        </p:txBody>
      </p:sp>
      <p:sp>
        <p:nvSpPr>
          <p:cNvPr id="4" name="Slide Number Placeholder 3"/>
          <p:cNvSpPr>
            <a:spLocks noGrp="1"/>
          </p:cNvSpPr>
          <p:nvPr>
            <p:ph type="sldNum" sz="quarter" idx="10"/>
          </p:nvPr>
        </p:nvSpPr>
        <p:spPr/>
        <p:txBody>
          <a:bodyPr/>
          <a:lstStyle/>
          <a:p>
            <a:fld id="{53E6F553-EB02-D140-8396-311F0F9A059D}" type="slidenum">
              <a:rPr lang="en-US" smtClean="0"/>
              <a:t>16</a:t>
            </a:fld>
            <a:endParaRPr lang="en-US"/>
          </a:p>
        </p:txBody>
      </p:sp>
    </p:spTree>
    <p:extLst>
      <p:ext uri="{BB962C8B-B14F-4D97-AF65-F5344CB8AC3E}">
        <p14:creationId xmlns:p14="http://schemas.microsoft.com/office/powerpoint/2010/main" val="2793015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SDX_1 takes the route request from B and will encrypt it. It then contacts SDX_2, and asks to start a Distinct-Match verification between the encrypted rule, on behalf of B, to member N.</a:t>
            </a:r>
          </a:p>
          <a:p>
            <a:endParaRPr lang="en-US" dirty="0"/>
          </a:p>
          <a:p>
            <a:r>
              <a:rPr lang="en-US" dirty="0"/>
              <a:t>Once SDX_2 receives the request, it will perform the SMPC verification between the new rule and the rules installed by N.</a:t>
            </a:r>
          </a:p>
          <a:p>
            <a:endParaRPr lang="en-US" dirty="0"/>
          </a:p>
          <a:p>
            <a:r>
              <a:rPr lang="en-US" dirty="0"/>
              <a:t>The results will depends on what deflections N has installed.</a:t>
            </a:r>
          </a:p>
        </p:txBody>
      </p:sp>
      <p:sp>
        <p:nvSpPr>
          <p:cNvPr id="4" name="Slide Number Placeholder 3"/>
          <p:cNvSpPr>
            <a:spLocks noGrp="1"/>
          </p:cNvSpPr>
          <p:nvPr>
            <p:ph type="sldNum" sz="quarter" idx="10"/>
          </p:nvPr>
        </p:nvSpPr>
        <p:spPr/>
        <p:txBody>
          <a:bodyPr/>
          <a:lstStyle/>
          <a:p>
            <a:fld id="{53E6F553-EB02-D140-8396-311F0F9A059D}" type="slidenum">
              <a:rPr lang="en-US" smtClean="0"/>
              <a:t>17</a:t>
            </a:fld>
            <a:endParaRPr lang="en-US"/>
          </a:p>
        </p:txBody>
      </p:sp>
    </p:spTree>
    <p:extLst>
      <p:ext uri="{BB962C8B-B14F-4D97-AF65-F5344CB8AC3E}">
        <p14:creationId xmlns:p14="http://schemas.microsoft.com/office/powerpoint/2010/main" val="320584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suppose N installed a rule that will redirect VoIP traffic to M.</a:t>
            </a:r>
          </a:p>
          <a:p>
            <a:endParaRPr lang="en-US" dirty="0"/>
          </a:p>
          <a:p>
            <a:r>
              <a:rPr lang="en-US" dirty="0"/>
              <a:t>The SMPC returns M. SDX_2 consults its forwarding table and learns that the path used is M B Z. B is present, so if it installs a deflection, a loop will be created.</a:t>
            </a:r>
          </a:p>
          <a:p>
            <a:r>
              <a:rPr lang="en-US" dirty="0"/>
              <a:t>The rule is refused.</a:t>
            </a:r>
          </a:p>
        </p:txBody>
      </p:sp>
      <p:sp>
        <p:nvSpPr>
          <p:cNvPr id="4" name="Slide Number Placeholder 3"/>
          <p:cNvSpPr>
            <a:spLocks noGrp="1"/>
          </p:cNvSpPr>
          <p:nvPr>
            <p:ph type="sldNum" sz="quarter" idx="10"/>
          </p:nvPr>
        </p:nvSpPr>
        <p:spPr/>
        <p:txBody>
          <a:bodyPr/>
          <a:lstStyle/>
          <a:p>
            <a:fld id="{53E6F553-EB02-D140-8396-311F0F9A059D}" type="slidenum">
              <a:rPr lang="en-US" smtClean="0"/>
              <a:t>18</a:t>
            </a:fld>
            <a:endParaRPr lang="en-US"/>
          </a:p>
        </p:txBody>
      </p:sp>
    </p:spTree>
    <p:extLst>
      <p:ext uri="{BB962C8B-B14F-4D97-AF65-F5344CB8AC3E}">
        <p14:creationId xmlns:p14="http://schemas.microsoft.com/office/powerpoint/2010/main" val="3326082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suppose that instead, the deflection from N deflects only HTTP traffic.</a:t>
            </a:r>
          </a:p>
          <a:p>
            <a:r>
              <a:rPr lang="en-US" dirty="0"/>
              <a:t>Then, when SDX_1 and SDX_2 run SMPC, the returned value is “No overlap”. Thus, the rule is safe and can be installed.</a:t>
            </a:r>
          </a:p>
        </p:txBody>
      </p:sp>
      <p:sp>
        <p:nvSpPr>
          <p:cNvPr id="4" name="Slide Number Placeholder 3"/>
          <p:cNvSpPr>
            <a:spLocks noGrp="1"/>
          </p:cNvSpPr>
          <p:nvPr>
            <p:ph type="sldNum" sz="quarter" idx="10"/>
          </p:nvPr>
        </p:nvSpPr>
        <p:spPr/>
        <p:txBody>
          <a:bodyPr/>
          <a:lstStyle/>
          <a:p>
            <a:fld id="{53E6F553-EB02-D140-8396-311F0F9A059D}" type="slidenum">
              <a:rPr lang="en-US" smtClean="0"/>
              <a:t>19</a:t>
            </a:fld>
            <a:endParaRPr lang="en-US"/>
          </a:p>
        </p:txBody>
      </p:sp>
    </p:spTree>
    <p:extLst>
      <p:ext uri="{BB962C8B-B14F-4D97-AF65-F5344CB8AC3E}">
        <p14:creationId xmlns:p14="http://schemas.microsoft.com/office/powerpoint/2010/main" val="4213362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assume that the rule is VoIP again. There is an overlap, SDX_2 learns that there is a deflection to M, and that the route is M Q Z.</a:t>
            </a:r>
          </a:p>
          <a:p>
            <a:r>
              <a:rPr lang="en-US" dirty="0"/>
              <a:t>SDX_2 checks the route (MQZ), and learns that there is another SDX on the path: SDX_3.</a:t>
            </a:r>
          </a:p>
        </p:txBody>
      </p:sp>
      <p:sp>
        <p:nvSpPr>
          <p:cNvPr id="4" name="Slide Number Placeholder 3"/>
          <p:cNvSpPr>
            <a:spLocks noGrp="1"/>
          </p:cNvSpPr>
          <p:nvPr>
            <p:ph type="sldNum" sz="quarter" idx="10"/>
          </p:nvPr>
        </p:nvSpPr>
        <p:spPr/>
        <p:txBody>
          <a:bodyPr/>
          <a:lstStyle/>
          <a:p>
            <a:fld id="{53E6F553-EB02-D140-8396-311F0F9A059D}" type="slidenum">
              <a:rPr lang="en-US" smtClean="0"/>
              <a:t>20</a:t>
            </a:fld>
            <a:endParaRPr lang="en-US"/>
          </a:p>
        </p:txBody>
      </p:sp>
    </p:spTree>
    <p:extLst>
      <p:ext uri="{BB962C8B-B14F-4D97-AF65-F5344CB8AC3E}">
        <p14:creationId xmlns:p14="http://schemas.microsoft.com/office/powerpoint/2010/main" val="1722339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our five networks. Z is a popular destination that everyone want to reach.</a:t>
            </a:r>
          </a:p>
          <a:p>
            <a:r>
              <a:rPr lang="en-US" dirty="0"/>
              <a:t>Using BGP, M decides to use the MBZ path and A decides to use the ANZ path.</a:t>
            </a:r>
          </a:p>
          <a:p>
            <a:endParaRPr lang="en-US" dirty="0"/>
          </a:p>
          <a:p>
            <a:r>
              <a:rPr lang="en-US" dirty="0"/>
              <a:t>Now, suppose those nodes feel that BGP is too limited. They want to use SDN, which their IXP provides, to deflect traffic away from the default path.</a:t>
            </a:r>
          </a:p>
          <a:p>
            <a:endParaRPr lang="en-US" dirty="0"/>
          </a:p>
          <a:p>
            <a:r>
              <a:rPr lang="en-US" dirty="0"/>
              <a:t>B asks SDX_1 to send VoIP traffic to A (following the path A N Z). This is fine.</a:t>
            </a:r>
          </a:p>
          <a:p>
            <a:r>
              <a:rPr lang="en-US" dirty="0"/>
              <a:t>N asks SDX_2 to send VoIP traffic to M (following the path M B Z).</a:t>
            </a:r>
          </a:p>
          <a:p>
            <a:endParaRPr lang="en-US" dirty="0"/>
          </a:p>
          <a:p>
            <a:r>
              <a:rPr lang="en-US" dirty="0"/>
              <a:t>At this point, a loop is created and traffic is lost.</a:t>
            </a:r>
          </a:p>
          <a:p>
            <a:endParaRPr lang="en-US" dirty="0"/>
          </a:p>
          <a:p>
            <a:r>
              <a:rPr lang="en-US" dirty="0"/>
              <a:t>We know that sending VoIP traffic to M creates a loop. Can we prevent it?</a:t>
            </a:r>
          </a:p>
        </p:txBody>
      </p:sp>
      <p:sp>
        <p:nvSpPr>
          <p:cNvPr id="4" name="Slide Number Placeholder 3"/>
          <p:cNvSpPr>
            <a:spLocks noGrp="1"/>
          </p:cNvSpPr>
          <p:nvPr>
            <p:ph type="sldNum" sz="quarter" idx="10"/>
          </p:nvPr>
        </p:nvSpPr>
        <p:spPr/>
        <p:txBody>
          <a:bodyPr/>
          <a:lstStyle/>
          <a:p>
            <a:fld id="{53E6F553-EB02-D140-8396-311F0F9A059D}" type="slidenum">
              <a:rPr lang="en-US" smtClean="0"/>
              <a:t>3</a:t>
            </a:fld>
            <a:endParaRPr lang="en-US"/>
          </a:p>
        </p:txBody>
      </p:sp>
    </p:spTree>
    <p:extLst>
      <p:ext uri="{BB962C8B-B14F-4D97-AF65-F5344CB8AC3E}">
        <p14:creationId xmlns:p14="http://schemas.microsoft.com/office/powerpoint/2010/main" val="4238238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possible scenarios with SDX_3.</a:t>
            </a:r>
          </a:p>
          <a:p>
            <a:endParaRPr lang="en-US" dirty="0"/>
          </a:p>
          <a:p>
            <a:r>
              <a:rPr lang="en-US" dirty="0"/>
              <a:t>First, SDX_3 could follow the announced route and reach the destination. In that case, the deflection is safe, doesn’t create a loop, and the installation is allowed.</a:t>
            </a:r>
          </a:p>
          <a:p>
            <a:endParaRPr lang="en-US" dirty="0"/>
          </a:p>
          <a:p>
            <a:r>
              <a:rPr lang="en-US" dirty="0"/>
              <a:t>However, it is possible that there is another deflection at SDX_3. Suppose that Q deflects VoIP traffic to R, which then sends that traffic to B. In this case, installing the deflection would create a loop.</a:t>
            </a:r>
          </a:p>
          <a:p>
            <a:endParaRPr lang="en-US" dirty="0"/>
          </a:p>
          <a:p>
            <a:r>
              <a:rPr lang="en-US" dirty="0"/>
              <a:t>To know which scenario is true, SDX_1 must redo the verification with SDX_3.</a:t>
            </a:r>
          </a:p>
        </p:txBody>
      </p:sp>
      <p:sp>
        <p:nvSpPr>
          <p:cNvPr id="4" name="Slide Number Placeholder 3"/>
          <p:cNvSpPr>
            <a:spLocks noGrp="1"/>
          </p:cNvSpPr>
          <p:nvPr>
            <p:ph type="sldNum" sz="quarter" idx="10"/>
          </p:nvPr>
        </p:nvSpPr>
        <p:spPr/>
        <p:txBody>
          <a:bodyPr/>
          <a:lstStyle/>
          <a:p>
            <a:fld id="{53E6F553-EB02-D140-8396-311F0F9A059D}" type="slidenum">
              <a:rPr lang="en-US" smtClean="0"/>
              <a:t>21</a:t>
            </a:fld>
            <a:endParaRPr lang="en-US"/>
          </a:p>
        </p:txBody>
      </p:sp>
    </p:spTree>
    <p:extLst>
      <p:ext uri="{BB962C8B-B14F-4D97-AF65-F5344CB8AC3E}">
        <p14:creationId xmlns:p14="http://schemas.microsoft.com/office/powerpoint/2010/main" val="3446175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evaluate how good Prelude is at detecting loops.</a:t>
            </a:r>
          </a:p>
          <a:p>
            <a:endParaRPr lang="en-US" dirty="0"/>
          </a:p>
          <a:p>
            <a:r>
              <a:rPr lang="en-US" dirty="0"/>
              <a:t>First, we should mention that there are no false negatives. Our goal is to ensure safety first and foremost, and avoid loops.</a:t>
            </a:r>
          </a:p>
          <a:p>
            <a:endParaRPr lang="en-US" dirty="0"/>
          </a:p>
          <a:p>
            <a:r>
              <a:rPr lang="en-US" dirty="0"/>
              <a:t>Thus, we evaluated the solution for false positives. We have a setup with 421 IXPs (all considered to be </a:t>
            </a:r>
            <a:r>
              <a:rPr lang="en-US" dirty="0" err="1"/>
              <a:t>SDXes</a:t>
            </a:r>
            <a:r>
              <a:rPr lang="en-US" dirty="0"/>
              <a:t>), each member installs up to 200 policies, and the policies are based on a random selection of port and protocol.</a:t>
            </a:r>
          </a:p>
          <a:p>
            <a:r>
              <a:rPr lang="en-US" dirty="0"/>
              <a:t>We compare our solution with SIDR and a solution that assumes perfect knowledge of all rules (that is, no privacy at all).</a:t>
            </a:r>
          </a:p>
          <a:p>
            <a:endParaRPr lang="en-US" dirty="0"/>
          </a:p>
          <a:p>
            <a:r>
              <a:rPr lang="en-US" dirty="0"/>
              <a:t>We see that when we check up to 13 </a:t>
            </a:r>
            <a:r>
              <a:rPr lang="en-US" dirty="0" err="1"/>
              <a:t>SDXes</a:t>
            </a:r>
            <a:r>
              <a:rPr lang="en-US" dirty="0"/>
              <a:t> in the path, the solution with perfect knowledge achieves perfect accuracy (as no valid path is over 13 hops long). Using Prelude, we managed to reduce the error rate of 28% in SIDR to just 0.3%.</a:t>
            </a:r>
          </a:p>
          <a:p>
            <a:r>
              <a:rPr lang="en-US" dirty="0"/>
              <a:t>However, the drawback is that we have to perform Distinct-Match at each hop. Using Distinct-Match 13 times is very costly. So, we looked at what happens when we reduce the maximal number of </a:t>
            </a:r>
            <a:r>
              <a:rPr lang="en-US" dirty="0" err="1"/>
              <a:t>SDXes</a:t>
            </a:r>
            <a:r>
              <a:rPr lang="en-US" dirty="0"/>
              <a:t> to explore to 6.</a:t>
            </a:r>
          </a:p>
          <a:p>
            <a:r>
              <a:rPr lang="en-US" dirty="0"/>
              <a:t>As we can see, there are some false positives in the solution with perfect knowledge, because some valid paths are longer than 6 hops. Most importantly, the error rate of Prelude increases to 8%, because there are valid paths that are not detected as being valid with only 6 hops (we needed more to actually detect them as valid).</a:t>
            </a:r>
          </a:p>
          <a:p>
            <a:endParaRPr lang="en-US" dirty="0"/>
          </a:p>
          <a:p>
            <a:r>
              <a:rPr lang="en-US" dirty="0"/>
              <a:t>Choosing the actual value of the path threshold is left to the network operator.</a:t>
            </a:r>
          </a:p>
        </p:txBody>
      </p:sp>
      <p:sp>
        <p:nvSpPr>
          <p:cNvPr id="4" name="Slide Number Placeholder 3"/>
          <p:cNvSpPr>
            <a:spLocks noGrp="1"/>
          </p:cNvSpPr>
          <p:nvPr>
            <p:ph type="sldNum" sz="quarter" idx="10"/>
          </p:nvPr>
        </p:nvSpPr>
        <p:spPr/>
        <p:txBody>
          <a:bodyPr/>
          <a:lstStyle/>
          <a:p>
            <a:fld id="{53E6F553-EB02-D140-8396-311F0F9A059D}" type="slidenum">
              <a:rPr lang="en-US" smtClean="0"/>
              <a:t>22</a:t>
            </a:fld>
            <a:endParaRPr lang="en-US"/>
          </a:p>
        </p:txBody>
      </p:sp>
    </p:spTree>
    <p:extLst>
      <p:ext uri="{BB962C8B-B14F-4D97-AF65-F5344CB8AC3E}">
        <p14:creationId xmlns:p14="http://schemas.microsoft.com/office/powerpoint/2010/main" val="2743049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we explained the problem of loops that can be created when we deflect traffic from the default BGP path with SDN.</a:t>
            </a:r>
          </a:p>
          <a:p>
            <a:r>
              <a:rPr lang="en-US" dirty="0"/>
              <a:t>We also mentioned that loop avoidance generally requires a trade-off between accuracy and privacy, as keeping information private leads to false positives.</a:t>
            </a:r>
          </a:p>
          <a:p>
            <a:r>
              <a:rPr lang="en-US" dirty="0"/>
              <a:t>We then showed the Distinct-Match primitive that allows us to get a solution that causes few false positives while preserving the full privacy of the rules in practical time.</a:t>
            </a:r>
          </a:p>
          <a:p>
            <a:r>
              <a:rPr lang="en-US" dirty="0"/>
              <a:t>Finally, we explained how Prelude allows us to detect whether a new rule is safe to install or would create a loop, and we compared its rejection rate of valid loops to another state-of-the-art solution and showed that our approach is significantly more accurate.</a:t>
            </a:r>
          </a:p>
        </p:txBody>
      </p:sp>
      <p:sp>
        <p:nvSpPr>
          <p:cNvPr id="4" name="Slide Number Placeholder 3"/>
          <p:cNvSpPr>
            <a:spLocks noGrp="1"/>
          </p:cNvSpPr>
          <p:nvPr>
            <p:ph type="sldNum" sz="quarter" idx="10"/>
          </p:nvPr>
        </p:nvSpPr>
        <p:spPr/>
        <p:txBody>
          <a:bodyPr/>
          <a:lstStyle/>
          <a:p>
            <a:fld id="{53E6F553-EB02-D140-8396-311F0F9A059D}" type="slidenum">
              <a:rPr lang="en-US" smtClean="0"/>
              <a:t>23</a:t>
            </a:fld>
            <a:endParaRPr lang="en-US"/>
          </a:p>
        </p:txBody>
      </p:sp>
    </p:spTree>
    <p:extLst>
      <p:ext uri="{BB962C8B-B14F-4D97-AF65-F5344CB8AC3E}">
        <p14:creationId xmlns:p14="http://schemas.microsoft.com/office/powerpoint/2010/main" val="1498893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results for the online time, which is the factor that will decide how long it takes to process a new rule.</a:t>
            </a:r>
          </a:p>
          <a:p>
            <a:endParaRPr lang="en-US" dirty="0"/>
          </a:p>
          <a:p>
            <a:r>
              <a:rPr lang="en-US" dirty="0"/>
              <a:t>First, the baseline on the right represents the time if, without privacy, one party just send their input to the other.</a:t>
            </a:r>
          </a:p>
          <a:p>
            <a:r>
              <a:rPr lang="en-US" dirty="0"/>
              <a:t>When we preserve the privacy, with reasonable RTT between the entities, the time remains a few hundreds of milliseconds. Those are practical times, compared to the BGP convergence time, so this solution is actually practical.</a:t>
            </a:r>
          </a:p>
        </p:txBody>
      </p:sp>
      <p:sp>
        <p:nvSpPr>
          <p:cNvPr id="4" name="Slide Number Placeholder 3"/>
          <p:cNvSpPr>
            <a:spLocks noGrp="1"/>
          </p:cNvSpPr>
          <p:nvPr>
            <p:ph type="sldNum" sz="quarter" idx="10"/>
          </p:nvPr>
        </p:nvSpPr>
        <p:spPr/>
        <p:txBody>
          <a:bodyPr/>
          <a:lstStyle/>
          <a:p>
            <a:fld id="{53E6F553-EB02-D140-8396-311F0F9A059D}" type="slidenum">
              <a:rPr lang="en-US" smtClean="0"/>
              <a:t>25</a:t>
            </a:fld>
            <a:endParaRPr lang="en-US"/>
          </a:p>
        </p:txBody>
      </p:sp>
    </p:spTree>
    <p:extLst>
      <p:ext uri="{BB962C8B-B14F-4D97-AF65-F5344CB8AC3E}">
        <p14:creationId xmlns:p14="http://schemas.microsoft.com/office/powerpoint/2010/main" val="477991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idea: see if there are other rules that conflict with ours.</a:t>
            </a:r>
          </a:p>
          <a:p>
            <a:endParaRPr lang="en-US" dirty="0"/>
          </a:p>
          <a:p>
            <a:r>
              <a:rPr lang="en-US" dirty="0"/>
              <a:t>The rule “Send VoIP traffic to A” is unsafe if it leads to traffic being redirected to M.</a:t>
            </a:r>
          </a:p>
          <a:p>
            <a:r>
              <a:rPr lang="en-US" dirty="0"/>
              <a:t>Let’s look at all existing rules and compare them.</a:t>
            </a:r>
          </a:p>
          <a:p>
            <a:endParaRPr lang="en-US" dirty="0"/>
          </a:p>
          <a:p>
            <a:r>
              <a:rPr lang="en-US" dirty="0"/>
              <a:t>The table shows the rules installed. The first ones are safe because they don’t match the same traffic. The third one is unsafe.</a:t>
            </a:r>
          </a:p>
          <a:p>
            <a:endParaRPr lang="en-US" sz="1200" dirty="0"/>
          </a:p>
          <a:p>
            <a:r>
              <a:rPr lang="en-US" sz="1200" dirty="0"/>
              <a:t>This seems good, why would it not work ?</a:t>
            </a:r>
          </a:p>
          <a:p>
            <a:r>
              <a:rPr lang="en-US" sz="1200" dirty="0"/>
              <a:t>Those rules represent business information. As such, operators don’t want this solution that reveals the rules publicly. Can we keep the rules private ?</a:t>
            </a:r>
          </a:p>
        </p:txBody>
      </p:sp>
      <p:sp>
        <p:nvSpPr>
          <p:cNvPr id="4" name="Slide Number Placeholder 3"/>
          <p:cNvSpPr>
            <a:spLocks noGrp="1"/>
          </p:cNvSpPr>
          <p:nvPr>
            <p:ph type="sldNum" sz="quarter" idx="10"/>
          </p:nvPr>
        </p:nvSpPr>
        <p:spPr/>
        <p:txBody>
          <a:bodyPr/>
          <a:lstStyle/>
          <a:p>
            <a:fld id="{53E6F553-EB02-D140-8396-311F0F9A059D}" type="slidenum">
              <a:rPr lang="en-US" smtClean="0"/>
              <a:t>4</a:t>
            </a:fld>
            <a:endParaRPr lang="en-US"/>
          </a:p>
        </p:txBody>
      </p:sp>
    </p:spTree>
    <p:extLst>
      <p:ext uri="{BB962C8B-B14F-4D97-AF65-F5344CB8AC3E}">
        <p14:creationId xmlns:p14="http://schemas.microsoft.com/office/powerpoint/2010/main" val="2980384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not the first one to look at this problem. It was introduced </a:t>
            </a:r>
          </a:p>
          <a:p>
            <a:endParaRPr lang="en-US" dirty="0"/>
          </a:p>
          <a:p>
            <a:r>
              <a:rPr lang="en-US" dirty="0"/>
              <a:t>It takes the deflections and throws away the Match part.</a:t>
            </a:r>
          </a:p>
          <a:p>
            <a:r>
              <a:rPr lang="en-US" dirty="0"/>
              <a:t>We only reveal that B wants to send _some_ traffic to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consequence is that </a:t>
            </a:r>
            <a:r>
              <a:rPr lang="en-US" dirty="0" err="1"/>
              <a:t>if</a:t>
            </a:r>
            <a:r>
              <a:rPr lang="en-US" sz="1200" dirty="0" err="1"/>
              <a:t>N</a:t>
            </a:r>
            <a:r>
              <a:rPr lang="en-US" sz="1200" dirty="0"/>
              <a:t> deflects </a:t>
            </a:r>
            <a:r>
              <a:rPr lang="en-US" sz="1200" i="1" dirty="0"/>
              <a:t>any</a:t>
            </a:r>
            <a:r>
              <a:rPr lang="en-US" sz="1200" dirty="0"/>
              <a:t> traffic to M, B can’t deflect </a:t>
            </a:r>
            <a:r>
              <a:rPr lang="en-US" sz="1200" i="1" dirty="0"/>
              <a:t>any</a:t>
            </a:r>
            <a:r>
              <a:rPr lang="en-US" sz="1200" dirty="0"/>
              <a:t> traffic to A.</a:t>
            </a:r>
          </a:p>
        </p:txBody>
      </p:sp>
      <p:sp>
        <p:nvSpPr>
          <p:cNvPr id="4" name="Slide Number Placeholder 3"/>
          <p:cNvSpPr>
            <a:spLocks noGrp="1"/>
          </p:cNvSpPr>
          <p:nvPr>
            <p:ph type="sldNum" sz="quarter" idx="10"/>
          </p:nvPr>
        </p:nvSpPr>
        <p:spPr/>
        <p:txBody>
          <a:bodyPr/>
          <a:lstStyle/>
          <a:p>
            <a:fld id="{53E6F553-EB02-D140-8396-311F0F9A059D}" type="slidenum">
              <a:rPr lang="en-US" smtClean="0"/>
              <a:t>5</a:t>
            </a:fld>
            <a:endParaRPr lang="en-US"/>
          </a:p>
        </p:txBody>
      </p:sp>
    </p:spTree>
    <p:extLst>
      <p:ext uri="{BB962C8B-B14F-4D97-AF65-F5344CB8AC3E}">
        <p14:creationId xmlns:p14="http://schemas.microsoft.com/office/powerpoint/2010/main" val="3875336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we have a solution that performs accurate verification, but without privacy.</a:t>
            </a:r>
          </a:p>
          <a:p>
            <a:r>
              <a:rPr lang="en-US" dirty="0"/>
              <a:t>On the right we have a solution that keeps privacy, but accepts false positives.</a:t>
            </a:r>
          </a:p>
          <a:p>
            <a:endParaRPr lang="en-US" dirty="0"/>
          </a:p>
          <a:p>
            <a:r>
              <a:rPr lang="en-US" dirty="0"/>
              <a:t>Our proposition: use Secure computation to perform verification and keep privacy.</a:t>
            </a:r>
          </a:p>
          <a:p>
            <a:endParaRPr lang="en-US" dirty="0"/>
          </a:p>
          <a:p>
            <a:r>
              <a:rPr lang="en-US" dirty="0"/>
              <a:t>We designed a solution named Prelude. Prelude preserves the privacy, but returns 100 times less false positives than SIDR.</a:t>
            </a:r>
          </a:p>
        </p:txBody>
      </p:sp>
      <p:sp>
        <p:nvSpPr>
          <p:cNvPr id="4" name="Slide Number Placeholder 3"/>
          <p:cNvSpPr>
            <a:spLocks noGrp="1"/>
          </p:cNvSpPr>
          <p:nvPr>
            <p:ph type="sldNum" sz="quarter" idx="10"/>
          </p:nvPr>
        </p:nvSpPr>
        <p:spPr/>
        <p:txBody>
          <a:bodyPr/>
          <a:lstStyle/>
          <a:p>
            <a:fld id="{53E6F553-EB02-D140-8396-311F0F9A059D}" type="slidenum">
              <a:rPr lang="en-US" smtClean="0"/>
              <a:t>6</a:t>
            </a:fld>
            <a:endParaRPr lang="en-US"/>
          </a:p>
        </p:txBody>
      </p:sp>
    </p:spTree>
    <p:extLst>
      <p:ext uri="{BB962C8B-B14F-4D97-AF65-F5344CB8AC3E}">
        <p14:creationId xmlns:p14="http://schemas.microsoft.com/office/powerpoint/2010/main" val="3664486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mentioned three aspects.</a:t>
            </a:r>
          </a:p>
          <a:p>
            <a:endParaRPr lang="en-US" dirty="0"/>
          </a:p>
          <a:p>
            <a:r>
              <a:rPr lang="en-US" dirty="0"/>
              <a:t>The first one, analyzing the impact or BGP deflections, will not be part of this talk.</a:t>
            </a:r>
          </a:p>
          <a:p>
            <a:endParaRPr lang="en-US" dirty="0"/>
          </a:p>
          <a:p>
            <a:r>
              <a:rPr lang="en-US" dirty="0"/>
              <a:t>Let me now talk about the Distinct-Match primitive that we designed.</a:t>
            </a:r>
          </a:p>
        </p:txBody>
      </p:sp>
      <p:sp>
        <p:nvSpPr>
          <p:cNvPr id="4" name="Slide Number Placeholder 3"/>
          <p:cNvSpPr>
            <a:spLocks noGrp="1"/>
          </p:cNvSpPr>
          <p:nvPr>
            <p:ph type="sldNum" sz="quarter" idx="10"/>
          </p:nvPr>
        </p:nvSpPr>
        <p:spPr/>
        <p:txBody>
          <a:bodyPr/>
          <a:lstStyle/>
          <a:p>
            <a:fld id="{53E6F553-EB02-D140-8396-311F0F9A059D}" type="slidenum">
              <a:rPr lang="en-US" smtClean="0"/>
              <a:t>7</a:t>
            </a:fld>
            <a:endParaRPr lang="en-US"/>
          </a:p>
        </p:txBody>
      </p:sp>
    </p:spTree>
    <p:extLst>
      <p:ext uri="{BB962C8B-B14F-4D97-AF65-F5344CB8AC3E}">
        <p14:creationId xmlns:p14="http://schemas.microsoft.com/office/powerpoint/2010/main" val="1401082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we computing?</a:t>
            </a:r>
          </a:p>
          <a:p>
            <a:endParaRPr lang="en-US" dirty="0"/>
          </a:p>
          <a:p>
            <a:r>
              <a:rPr lang="en-US" dirty="0"/>
              <a:t>Our network, B wants to send VoIP traffic to A, which is translated as a rule.</a:t>
            </a:r>
          </a:p>
          <a:p>
            <a:r>
              <a:rPr lang="en-US" dirty="0"/>
              <a:t>What other rules does it need to compare to?</a:t>
            </a:r>
          </a:p>
          <a:p>
            <a:endParaRPr lang="en-US" dirty="0"/>
          </a:p>
          <a:p>
            <a:r>
              <a:rPr lang="en-US" dirty="0"/>
              <a:t>Suppose this is the list of rules B is competing with.</a:t>
            </a:r>
          </a:p>
          <a:p>
            <a:r>
              <a:rPr lang="en-US" dirty="0"/>
              <a:t>The first one doesn’t match, so we ignore it. The second one doesn’t match, so we ignore it.</a:t>
            </a:r>
          </a:p>
          <a:p>
            <a:endParaRPr lang="en-US" dirty="0"/>
          </a:p>
          <a:p>
            <a:r>
              <a:rPr lang="en-US" dirty="0"/>
              <a:t>The third one does match! However, it could also match other rules: “VoIP over UDP”, “VoIP from 10.0.0.1”.</a:t>
            </a:r>
          </a:p>
          <a:p>
            <a:r>
              <a:rPr lang="en-US" dirty="0"/>
              <a:t>So we will drop the “VoIP” part and only return ”M”.</a:t>
            </a:r>
          </a:p>
          <a:p>
            <a:endParaRPr lang="en-US" dirty="0"/>
          </a:p>
          <a:p>
            <a:r>
              <a:rPr lang="en-US" dirty="0"/>
              <a:t>This is the function that we want to implement. And we need it to be:</a:t>
            </a:r>
          </a:p>
          <a:p>
            <a:pPr marL="171450" indent="-171450">
              <a:buFontTx/>
              <a:buChar char="-"/>
            </a:pPr>
            <a:r>
              <a:rPr lang="en-US" dirty="0"/>
              <a:t>Safe, to avoid loops</a:t>
            </a:r>
          </a:p>
          <a:p>
            <a:pPr marL="171450" indent="-171450">
              <a:buFontTx/>
              <a:buChar char="-"/>
            </a:pPr>
            <a:r>
              <a:rPr lang="en-US" dirty="0"/>
              <a:t>Private</a:t>
            </a:r>
          </a:p>
          <a:p>
            <a:pPr marL="171450" indent="-171450">
              <a:buFontTx/>
              <a:buChar char="-"/>
            </a:pPr>
            <a:r>
              <a:rPr lang="en-US" dirty="0"/>
              <a:t>Effective, to avoid false positives</a:t>
            </a:r>
          </a:p>
          <a:p>
            <a:pPr marL="171450" indent="-171450">
              <a:buFontTx/>
              <a:buChar char="-"/>
            </a:pPr>
            <a:r>
              <a:rPr lang="en-US" dirty="0"/>
              <a:t>Fast, because it runs when there is a new deflection installed or a BGP update to some existing deflection.</a:t>
            </a:r>
          </a:p>
        </p:txBody>
      </p:sp>
      <p:sp>
        <p:nvSpPr>
          <p:cNvPr id="4" name="Slide Number Placeholder 3"/>
          <p:cNvSpPr>
            <a:spLocks noGrp="1"/>
          </p:cNvSpPr>
          <p:nvPr>
            <p:ph type="sldNum" sz="quarter" idx="10"/>
          </p:nvPr>
        </p:nvSpPr>
        <p:spPr/>
        <p:txBody>
          <a:bodyPr/>
          <a:lstStyle/>
          <a:p>
            <a:fld id="{53E6F553-EB02-D140-8396-311F0F9A059D}" type="slidenum">
              <a:rPr lang="en-US" smtClean="0"/>
              <a:t>8</a:t>
            </a:fld>
            <a:endParaRPr lang="en-US"/>
          </a:p>
        </p:txBody>
      </p:sp>
    </p:spTree>
    <p:extLst>
      <p:ext uri="{BB962C8B-B14F-4D97-AF65-F5344CB8AC3E}">
        <p14:creationId xmlns:p14="http://schemas.microsoft.com/office/powerpoint/2010/main" val="2818243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implement the function with the properties mentioned previously, we use Secure Multi-Party Computation.</a:t>
            </a:r>
          </a:p>
          <a:p>
            <a:r>
              <a:rPr lang="en-US" dirty="0"/>
              <a:t>SMPC is a cryptographic technique to securely compute a function between different parties who don’t trust each other.</a:t>
            </a:r>
          </a:p>
          <a:p>
            <a:endParaRPr lang="en-US" dirty="0"/>
          </a:p>
          <a:p>
            <a:r>
              <a:rPr lang="en-US" dirty="0"/>
              <a:t>Suppose that Alice and Bob each have some information and want to compute the result.</a:t>
            </a:r>
          </a:p>
          <a:p>
            <a:r>
              <a:rPr lang="en-US" dirty="0"/>
              <a:t>They will set up SMPC, encrypt their inputs, and send them to the SMPC machinery.</a:t>
            </a:r>
          </a:p>
          <a:p>
            <a:r>
              <a:rPr lang="en-US" dirty="0"/>
              <a:t>The response is computed securely and they receive the output, without learning each other’s input.</a:t>
            </a:r>
          </a:p>
          <a:p>
            <a:endParaRPr lang="en-US" dirty="0"/>
          </a:p>
          <a:p>
            <a:r>
              <a:rPr lang="en-US" dirty="0"/>
              <a:t>SMPC is only secure if we assume the adversary to be honest but curious. This means they follow the protocol, but still try to discover as much about our information as possible.</a:t>
            </a:r>
          </a:p>
          <a:p>
            <a:r>
              <a:rPr lang="en-US" dirty="0"/>
              <a:t>This model is sound in our scenario: all the agents are public and have business relations, so it is unlikely that they would risk their reputation by actively attacking to the other parties.</a:t>
            </a:r>
          </a:p>
        </p:txBody>
      </p:sp>
      <p:sp>
        <p:nvSpPr>
          <p:cNvPr id="4" name="Slide Number Placeholder 3"/>
          <p:cNvSpPr>
            <a:spLocks noGrp="1"/>
          </p:cNvSpPr>
          <p:nvPr>
            <p:ph type="sldNum" sz="quarter" idx="10"/>
          </p:nvPr>
        </p:nvSpPr>
        <p:spPr/>
        <p:txBody>
          <a:bodyPr/>
          <a:lstStyle/>
          <a:p>
            <a:fld id="{53E6F553-EB02-D140-8396-311F0F9A059D}" type="slidenum">
              <a:rPr lang="en-US" smtClean="0"/>
              <a:t>9</a:t>
            </a:fld>
            <a:endParaRPr lang="en-US"/>
          </a:p>
        </p:txBody>
      </p:sp>
    </p:spTree>
    <p:extLst>
      <p:ext uri="{BB962C8B-B14F-4D97-AF65-F5344CB8AC3E}">
        <p14:creationId xmlns:p14="http://schemas.microsoft.com/office/powerpoint/2010/main" val="3697878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demonstrate how we implemented Distinct-Match.</a:t>
            </a:r>
          </a:p>
          <a:p>
            <a:r>
              <a:rPr lang="en-US" dirty="0"/>
              <a:t>We have B who wants to install a deflection “Send VoIP traffic to A”. It must verify if that deflection against already installed by N “Send VoIP traffic to M”.</a:t>
            </a:r>
          </a:p>
          <a:p>
            <a:r>
              <a:rPr lang="en-US" dirty="0"/>
              <a:t>We want to return “M” if there is an overlap, “no overlap” otherwise.</a:t>
            </a:r>
          </a:p>
          <a:p>
            <a:endParaRPr lang="en-US" dirty="0"/>
          </a:p>
          <a:p>
            <a:r>
              <a:rPr lang="en-US" dirty="0"/>
              <a:t>First, we encode that rule in multiple fields. Note: this is a high-level representation ; in reality, the rule are encode as a binary filter on packet headers.</a:t>
            </a:r>
          </a:p>
          <a:p>
            <a:r>
              <a:rPr lang="en-US" dirty="0"/>
              <a:t>We can then compare if any field is distinct. This is not the case, the rules are the same. There is an overlap.</a:t>
            </a:r>
          </a:p>
          <a:p>
            <a:r>
              <a:rPr lang="en-US" dirty="0"/>
              <a:t>We use that output as the control for a selector and return “M”.</a:t>
            </a:r>
          </a:p>
        </p:txBody>
      </p:sp>
      <p:sp>
        <p:nvSpPr>
          <p:cNvPr id="4" name="Slide Number Placeholder 3"/>
          <p:cNvSpPr>
            <a:spLocks noGrp="1"/>
          </p:cNvSpPr>
          <p:nvPr>
            <p:ph type="sldNum" sz="quarter" idx="10"/>
          </p:nvPr>
        </p:nvSpPr>
        <p:spPr/>
        <p:txBody>
          <a:bodyPr/>
          <a:lstStyle/>
          <a:p>
            <a:fld id="{53E6F553-EB02-D140-8396-311F0F9A059D}" type="slidenum">
              <a:rPr lang="en-US" smtClean="0"/>
              <a:t>10</a:t>
            </a:fld>
            <a:endParaRPr lang="en-US"/>
          </a:p>
        </p:txBody>
      </p:sp>
    </p:spTree>
    <p:extLst>
      <p:ext uri="{BB962C8B-B14F-4D97-AF65-F5344CB8AC3E}">
        <p14:creationId xmlns:p14="http://schemas.microsoft.com/office/powerpoint/2010/main" val="3024996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4514EB4-3766-9D4C-A877-075E7B22B86C}" type="datetime1">
              <a:rPr lang="en-US" smtClean="0"/>
              <a:t>7/29/18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49BD9-A789-9148-B663-B843E630A9C4}" type="slidenum">
              <a:rPr lang="en-US" smtClean="0"/>
              <a:t>‹#›</a:t>
            </a:fld>
            <a:endParaRPr lang="en-US"/>
          </a:p>
        </p:txBody>
      </p:sp>
    </p:spTree>
    <p:extLst>
      <p:ext uri="{BB962C8B-B14F-4D97-AF65-F5344CB8AC3E}">
        <p14:creationId xmlns:p14="http://schemas.microsoft.com/office/powerpoint/2010/main" val="1863071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3384A6-C9EE-D040-9F3A-22E4447BB49B}" type="datetime1">
              <a:rPr lang="en-US" smtClean="0"/>
              <a:t>7/29/18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49BD9-A789-9148-B663-B843E630A9C4}" type="slidenum">
              <a:rPr lang="en-US" smtClean="0"/>
              <a:t>‹#›</a:t>
            </a:fld>
            <a:endParaRPr lang="en-US"/>
          </a:p>
        </p:txBody>
      </p:sp>
    </p:spTree>
    <p:extLst>
      <p:ext uri="{BB962C8B-B14F-4D97-AF65-F5344CB8AC3E}">
        <p14:creationId xmlns:p14="http://schemas.microsoft.com/office/powerpoint/2010/main" val="579871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275761-FA3B-1F4E-B668-605F142526B1}" type="datetime1">
              <a:rPr lang="en-US" smtClean="0"/>
              <a:t>7/29/18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49BD9-A789-9148-B663-B843E630A9C4}" type="slidenum">
              <a:rPr lang="en-US" smtClean="0"/>
              <a:t>‹#›</a:t>
            </a:fld>
            <a:endParaRPr lang="en-US"/>
          </a:p>
        </p:txBody>
      </p:sp>
    </p:spTree>
    <p:extLst>
      <p:ext uri="{BB962C8B-B14F-4D97-AF65-F5344CB8AC3E}">
        <p14:creationId xmlns:p14="http://schemas.microsoft.com/office/powerpoint/2010/main" val="617913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FF5E93-0FF1-134A-831E-3777B11FA81C}" type="datetime1">
              <a:rPr lang="en-US" smtClean="0"/>
              <a:t>7/29/18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49BD9-A789-9148-B663-B843E630A9C4}" type="slidenum">
              <a:rPr lang="en-US" smtClean="0"/>
              <a:t>‹#›</a:t>
            </a:fld>
            <a:endParaRPr lang="en-US"/>
          </a:p>
        </p:txBody>
      </p:sp>
    </p:spTree>
    <p:extLst>
      <p:ext uri="{BB962C8B-B14F-4D97-AF65-F5344CB8AC3E}">
        <p14:creationId xmlns:p14="http://schemas.microsoft.com/office/powerpoint/2010/main" val="187862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B79DFF-CC53-B942-B0D0-09676400F62C}" type="datetime1">
              <a:rPr lang="en-US" smtClean="0"/>
              <a:t>7/29/18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E49BD9-A789-9148-B663-B843E630A9C4}" type="slidenum">
              <a:rPr lang="en-US" smtClean="0"/>
              <a:t>‹#›</a:t>
            </a:fld>
            <a:endParaRPr lang="en-US"/>
          </a:p>
        </p:txBody>
      </p:sp>
    </p:spTree>
    <p:extLst>
      <p:ext uri="{BB962C8B-B14F-4D97-AF65-F5344CB8AC3E}">
        <p14:creationId xmlns:p14="http://schemas.microsoft.com/office/powerpoint/2010/main" val="598193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63CD5A-CBCA-1C46-9387-898D4FC0CAB4}" type="datetime1">
              <a:rPr lang="en-US" smtClean="0"/>
              <a:t>7/29/18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E49BD9-A789-9148-B663-B843E630A9C4}" type="slidenum">
              <a:rPr lang="en-US" smtClean="0"/>
              <a:t>‹#›</a:t>
            </a:fld>
            <a:endParaRPr lang="en-US"/>
          </a:p>
        </p:txBody>
      </p:sp>
    </p:spTree>
    <p:extLst>
      <p:ext uri="{BB962C8B-B14F-4D97-AF65-F5344CB8AC3E}">
        <p14:creationId xmlns:p14="http://schemas.microsoft.com/office/powerpoint/2010/main" val="1474934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6E16D1-776F-2847-9FDE-19539ECF20D9}" type="datetime1">
              <a:rPr lang="en-US" smtClean="0"/>
              <a:t>7/29/18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E49BD9-A789-9148-B663-B843E630A9C4}" type="slidenum">
              <a:rPr lang="en-US" smtClean="0"/>
              <a:t>‹#›</a:t>
            </a:fld>
            <a:endParaRPr lang="en-US"/>
          </a:p>
        </p:txBody>
      </p:sp>
    </p:spTree>
    <p:extLst>
      <p:ext uri="{BB962C8B-B14F-4D97-AF65-F5344CB8AC3E}">
        <p14:creationId xmlns:p14="http://schemas.microsoft.com/office/powerpoint/2010/main" val="813899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D35BD52-E187-3B40-A4AB-572FCC6FD89C}" type="datetime1">
              <a:rPr lang="en-US" smtClean="0"/>
              <a:t>7/29/18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E49BD9-A789-9148-B663-B843E630A9C4}" type="slidenum">
              <a:rPr lang="en-US" smtClean="0"/>
              <a:t>‹#›</a:t>
            </a:fld>
            <a:endParaRPr lang="en-US"/>
          </a:p>
        </p:txBody>
      </p:sp>
    </p:spTree>
    <p:extLst>
      <p:ext uri="{BB962C8B-B14F-4D97-AF65-F5344CB8AC3E}">
        <p14:creationId xmlns:p14="http://schemas.microsoft.com/office/powerpoint/2010/main" val="1891767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6F40B4-2584-5F4A-904C-C8D02EA7DA77}" type="datetime1">
              <a:rPr lang="en-US" smtClean="0"/>
              <a:t>7/29/18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sz="2400"/>
            </a:lvl1pPr>
          </a:lstStyle>
          <a:p>
            <a:fld id="{29E49BD9-A789-9148-B663-B843E630A9C4}" type="slidenum">
              <a:rPr lang="en-US" smtClean="0"/>
              <a:pPr/>
              <a:t>‹#›</a:t>
            </a:fld>
            <a:endParaRPr lang="en-US"/>
          </a:p>
        </p:txBody>
      </p:sp>
    </p:spTree>
    <p:extLst>
      <p:ext uri="{BB962C8B-B14F-4D97-AF65-F5344CB8AC3E}">
        <p14:creationId xmlns:p14="http://schemas.microsoft.com/office/powerpoint/2010/main" val="1438407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9DECDA-6035-2D42-96A8-65DCD0966052}" type="datetime1">
              <a:rPr lang="en-US" smtClean="0"/>
              <a:t>7/29/18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E49BD9-A789-9148-B663-B843E630A9C4}" type="slidenum">
              <a:rPr lang="en-US" smtClean="0"/>
              <a:t>‹#›</a:t>
            </a:fld>
            <a:endParaRPr lang="en-US"/>
          </a:p>
        </p:txBody>
      </p:sp>
    </p:spTree>
    <p:extLst>
      <p:ext uri="{BB962C8B-B14F-4D97-AF65-F5344CB8AC3E}">
        <p14:creationId xmlns:p14="http://schemas.microsoft.com/office/powerpoint/2010/main" val="1086295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A0F624-B916-9F4A-895D-E750A34555F6}" type="datetime1">
              <a:rPr lang="en-US" smtClean="0"/>
              <a:t>7/29/18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E49BD9-A789-9148-B663-B843E630A9C4}" type="slidenum">
              <a:rPr lang="en-US" smtClean="0"/>
              <a:t>‹#›</a:t>
            </a:fld>
            <a:endParaRPr lang="en-US"/>
          </a:p>
        </p:txBody>
      </p:sp>
    </p:spTree>
    <p:extLst>
      <p:ext uri="{BB962C8B-B14F-4D97-AF65-F5344CB8AC3E}">
        <p14:creationId xmlns:p14="http://schemas.microsoft.com/office/powerpoint/2010/main" val="1606271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330A6D-7030-C14B-9ED4-1EFEDAF8E440}" type="datetime1">
              <a:rPr lang="en-US" smtClean="0"/>
              <a:t>7/29/18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29E49BD9-A789-9148-B663-B843E630A9C4}" type="slidenum">
              <a:rPr lang="en-US" smtClean="0"/>
              <a:pPr/>
              <a:t>‹#›</a:t>
            </a:fld>
            <a:endParaRPr lang="en-US"/>
          </a:p>
        </p:txBody>
      </p:sp>
    </p:spTree>
    <p:extLst>
      <p:ext uri="{BB962C8B-B14F-4D97-AF65-F5344CB8AC3E}">
        <p14:creationId xmlns:p14="http://schemas.microsoft.com/office/powerpoint/2010/main" val="1216255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8048" y="1131507"/>
            <a:ext cx="2801112" cy="1145349"/>
          </a:xfrm>
        </p:spPr>
        <p:txBody>
          <a:bodyPr anchor="t"/>
          <a:lstStyle/>
          <a:p>
            <a:r>
              <a:rPr lang="en-US" dirty="0"/>
              <a:t>Prelude</a:t>
            </a:r>
          </a:p>
        </p:txBody>
      </p:sp>
      <p:sp>
        <p:nvSpPr>
          <p:cNvPr id="3" name="Subtitle 2"/>
          <p:cNvSpPr>
            <a:spLocks noGrp="1"/>
          </p:cNvSpPr>
          <p:nvPr>
            <p:ph type="subTitle" idx="1"/>
          </p:nvPr>
        </p:nvSpPr>
        <p:spPr>
          <a:xfrm>
            <a:off x="2154936" y="4383169"/>
            <a:ext cx="2307336" cy="421322"/>
          </a:xfrm>
        </p:spPr>
        <p:txBody>
          <a:bodyPr/>
          <a:lstStyle/>
          <a:p>
            <a:r>
              <a:rPr lang="en-US" dirty="0"/>
              <a:t>Arnaud </a:t>
            </a:r>
            <a:r>
              <a:rPr lang="en-US" dirty="0" err="1"/>
              <a:t>Dethise</a:t>
            </a:r>
            <a:endParaRPr lang="en-US" dirty="0"/>
          </a:p>
        </p:txBody>
      </p:sp>
      <p:sp>
        <p:nvSpPr>
          <p:cNvPr id="4" name="TextBox 3">
            <a:extLst>
              <a:ext uri="{FF2B5EF4-FFF2-40B4-BE49-F238E27FC236}">
                <a16:creationId xmlns:a16="http://schemas.microsoft.com/office/drawing/2014/main" id="{47597034-E09D-CF40-905C-2CA922EEE9E4}"/>
              </a:ext>
            </a:extLst>
          </p:cNvPr>
          <p:cNvSpPr txBox="1"/>
          <p:nvPr/>
        </p:nvSpPr>
        <p:spPr>
          <a:xfrm>
            <a:off x="5742432" y="1131507"/>
            <a:ext cx="5641848" cy="954107"/>
          </a:xfrm>
          <a:prstGeom prst="rect">
            <a:avLst/>
          </a:prstGeom>
          <a:noFill/>
        </p:spPr>
        <p:txBody>
          <a:bodyPr wrap="square" rtlCol="0">
            <a:spAutoFit/>
          </a:bodyPr>
          <a:lstStyle/>
          <a:p>
            <a:r>
              <a:rPr lang="en-US" sz="2800" dirty="0"/>
              <a:t>Ensuring Inter-Domain Loop-Freedom</a:t>
            </a:r>
          </a:p>
          <a:p>
            <a:r>
              <a:rPr lang="en-US" sz="2800" dirty="0"/>
              <a:t>in SDN-Enabled Networks</a:t>
            </a:r>
          </a:p>
        </p:txBody>
      </p:sp>
      <p:pic>
        <p:nvPicPr>
          <p:cNvPr id="6" name="Picture 5">
            <a:extLst>
              <a:ext uri="{FF2B5EF4-FFF2-40B4-BE49-F238E27FC236}">
                <a16:creationId xmlns:a16="http://schemas.microsoft.com/office/drawing/2014/main" id="{83A5C124-AA2B-AF49-92CB-3338A23228E0}"/>
              </a:ext>
            </a:extLst>
          </p:cNvPr>
          <p:cNvPicPr>
            <a:picLocks noChangeAspect="1"/>
          </p:cNvPicPr>
          <p:nvPr/>
        </p:nvPicPr>
        <p:blipFill>
          <a:blip r:embed="rId2"/>
          <a:stretch>
            <a:fillRect/>
          </a:stretch>
        </p:blipFill>
        <p:spPr>
          <a:xfrm>
            <a:off x="2277745" y="5066372"/>
            <a:ext cx="2061718" cy="691300"/>
          </a:xfrm>
          <a:prstGeom prst="rect">
            <a:avLst/>
          </a:prstGeom>
        </p:spPr>
      </p:pic>
      <p:sp>
        <p:nvSpPr>
          <p:cNvPr id="7" name="Subtitle 2">
            <a:extLst>
              <a:ext uri="{FF2B5EF4-FFF2-40B4-BE49-F238E27FC236}">
                <a16:creationId xmlns:a16="http://schemas.microsoft.com/office/drawing/2014/main" id="{019EF7D1-425E-DF41-868B-DF38DDCE3078}"/>
              </a:ext>
            </a:extLst>
          </p:cNvPr>
          <p:cNvSpPr txBox="1">
            <a:spLocks/>
          </p:cNvSpPr>
          <p:nvPr/>
        </p:nvSpPr>
        <p:spPr>
          <a:xfrm>
            <a:off x="8159496" y="4383169"/>
            <a:ext cx="2307336" cy="4213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t>Marco </a:t>
            </a:r>
            <a:r>
              <a:rPr lang="en-US" dirty="0" err="1"/>
              <a:t>Canini</a:t>
            </a:r>
            <a:endParaRPr lang="en-US" dirty="0"/>
          </a:p>
        </p:txBody>
      </p:sp>
      <p:sp>
        <p:nvSpPr>
          <p:cNvPr id="8" name="Subtitle 2">
            <a:extLst>
              <a:ext uri="{FF2B5EF4-FFF2-40B4-BE49-F238E27FC236}">
                <a16:creationId xmlns:a16="http://schemas.microsoft.com/office/drawing/2014/main" id="{720FF51E-DA35-EA4A-9A65-3A23483491C6}"/>
              </a:ext>
            </a:extLst>
          </p:cNvPr>
          <p:cNvSpPr txBox="1">
            <a:spLocks/>
          </p:cNvSpPr>
          <p:nvPr/>
        </p:nvSpPr>
        <p:spPr>
          <a:xfrm>
            <a:off x="5157216" y="4383169"/>
            <a:ext cx="2307336" cy="4213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dirty="0"/>
              <a:t>Marco Chiesa</a:t>
            </a:r>
          </a:p>
        </p:txBody>
      </p:sp>
      <p:pic>
        <p:nvPicPr>
          <p:cNvPr id="9" name="Picture 8">
            <a:extLst>
              <a:ext uri="{FF2B5EF4-FFF2-40B4-BE49-F238E27FC236}">
                <a16:creationId xmlns:a16="http://schemas.microsoft.com/office/drawing/2014/main" id="{143D0FE3-5D3B-D945-83E3-C8672981FDF6}"/>
              </a:ext>
            </a:extLst>
          </p:cNvPr>
          <p:cNvPicPr>
            <a:picLocks noChangeAspect="1"/>
          </p:cNvPicPr>
          <p:nvPr/>
        </p:nvPicPr>
        <p:blipFill>
          <a:blip r:embed="rId2"/>
          <a:stretch>
            <a:fillRect/>
          </a:stretch>
        </p:blipFill>
        <p:spPr>
          <a:xfrm>
            <a:off x="8282305" y="5066372"/>
            <a:ext cx="2061718" cy="691300"/>
          </a:xfrm>
          <a:prstGeom prst="rect">
            <a:avLst/>
          </a:prstGeom>
        </p:spPr>
      </p:pic>
      <p:pic>
        <p:nvPicPr>
          <p:cNvPr id="1026" name="Picture 2" descr="Image result for kth royal institute of technology logo">
            <a:extLst>
              <a:ext uri="{FF2B5EF4-FFF2-40B4-BE49-F238E27FC236}">
                <a16:creationId xmlns:a16="http://schemas.microsoft.com/office/drawing/2014/main" id="{1F94B5D5-C113-3D42-8F28-54A47B912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3079" y="5066372"/>
            <a:ext cx="941091" cy="1060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62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a:extLst>
              <a:ext uri="{FF2B5EF4-FFF2-40B4-BE49-F238E27FC236}">
                <a16:creationId xmlns:a16="http://schemas.microsoft.com/office/drawing/2014/main" id="{D90E97FF-B4E0-1140-9EB0-828F13B3C13D}"/>
              </a:ext>
            </a:extLst>
          </p:cNvPr>
          <p:cNvGraphicFramePr>
            <a:graphicFrameLocks noGrp="1"/>
          </p:cNvGraphicFramePr>
          <p:nvPr>
            <p:extLst>
              <p:ext uri="{D42A27DB-BD31-4B8C-83A1-F6EECF244321}">
                <p14:modId xmlns:p14="http://schemas.microsoft.com/office/powerpoint/2010/main" val="2290125391"/>
              </p:ext>
            </p:extLst>
          </p:nvPr>
        </p:nvGraphicFramePr>
        <p:xfrm>
          <a:off x="457201" y="4657791"/>
          <a:ext cx="5015344" cy="457200"/>
        </p:xfrm>
        <a:graphic>
          <a:graphicData uri="http://schemas.openxmlformats.org/drawingml/2006/table">
            <a:tbl>
              <a:tblPr>
                <a:tableStyleId>{F5AB1C69-6EDB-4FF4-983F-18BD219EF322}</a:tableStyleId>
              </a:tblPr>
              <a:tblGrid>
                <a:gridCol w="1253836">
                  <a:extLst>
                    <a:ext uri="{9D8B030D-6E8A-4147-A177-3AD203B41FA5}">
                      <a16:colId xmlns:a16="http://schemas.microsoft.com/office/drawing/2014/main" val="374580806"/>
                    </a:ext>
                  </a:extLst>
                </a:gridCol>
                <a:gridCol w="1253836">
                  <a:extLst>
                    <a:ext uri="{9D8B030D-6E8A-4147-A177-3AD203B41FA5}">
                      <a16:colId xmlns:a16="http://schemas.microsoft.com/office/drawing/2014/main" val="1067166136"/>
                    </a:ext>
                  </a:extLst>
                </a:gridCol>
                <a:gridCol w="1253836">
                  <a:extLst>
                    <a:ext uri="{9D8B030D-6E8A-4147-A177-3AD203B41FA5}">
                      <a16:colId xmlns:a16="http://schemas.microsoft.com/office/drawing/2014/main" val="4233408418"/>
                    </a:ext>
                  </a:extLst>
                </a:gridCol>
                <a:gridCol w="1253836">
                  <a:extLst>
                    <a:ext uri="{9D8B030D-6E8A-4147-A177-3AD203B41FA5}">
                      <a16:colId xmlns:a16="http://schemas.microsoft.com/office/drawing/2014/main" val="417782449"/>
                    </a:ext>
                  </a:extLst>
                </a:gridCol>
              </a:tblGrid>
              <a:tr h="370840">
                <a:tc>
                  <a:txBody>
                    <a:bodyPr/>
                    <a:lstStyle/>
                    <a:p>
                      <a:endParaRPr lang="en-US" sz="2400" dirty="0">
                        <a:solidFill>
                          <a:srgbClr val="C00000"/>
                        </a:solidFill>
                      </a:endParaRPr>
                    </a:p>
                  </a:txBody>
                  <a:tcPr/>
                </a:tc>
                <a:tc>
                  <a:txBody>
                    <a:bodyPr/>
                    <a:lstStyle/>
                    <a:p>
                      <a:endParaRPr lang="en-US" sz="2400" dirty="0">
                        <a:solidFill>
                          <a:srgbClr val="C00000"/>
                        </a:solidFill>
                      </a:endParaRPr>
                    </a:p>
                  </a:txBody>
                  <a:tcPr/>
                </a:tc>
                <a:tc>
                  <a:txBody>
                    <a:bodyPr/>
                    <a:lstStyle/>
                    <a:p>
                      <a:endParaRPr lang="en-US" sz="2400" dirty="0">
                        <a:solidFill>
                          <a:srgbClr val="C00000"/>
                        </a:solidFill>
                      </a:endParaRPr>
                    </a:p>
                  </a:txBody>
                  <a:tcPr/>
                </a:tc>
                <a:tc>
                  <a:txBody>
                    <a:bodyPr/>
                    <a:lstStyle/>
                    <a:p>
                      <a:endParaRPr lang="en-US" sz="2400" dirty="0">
                        <a:solidFill>
                          <a:schemeClr val="accent6"/>
                        </a:solidFill>
                      </a:endParaRPr>
                    </a:p>
                  </a:txBody>
                  <a:tcPr/>
                </a:tc>
                <a:extLst>
                  <a:ext uri="{0D108BD9-81ED-4DB2-BD59-A6C34878D82A}">
                    <a16:rowId xmlns:a16="http://schemas.microsoft.com/office/drawing/2014/main" val="2684332556"/>
                  </a:ext>
                </a:extLst>
              </a:tr>
            </a:tbl>
          </a:graphicData>
        </a:graphic>
      </p:graphicFrame>
      <p:sp>
        <p:nvSpPr>
          <p:cNvPr id="2" name="TextBox 1">
            <a:extLst>
              <a:ext uri="{FF2B5EF4-FFF2-40B4-BE49-F238E27FC236}">
                <a16:creationId xmlns:a16="http://schemas.microsoft.com/office/drawing/2014/main" id="{4C1DA661-E5E3-EF4D-B79B-C9AE18A3A0AF}"/>
              </a:ext>
            </a:extLst>
          </p:cNvPr>
          <p:cNvSpPr txBox="1"/>
          <p:nvPr/>
        </p:nvSpPr>
        <p:spPr>
          <a:xfrm>
            <a:off x="263235" y="304800"/>
            <a:ext cx="6497781" cy="1077218"/>
          </a:xfrm>
          <a:prstGeom prst="rect">
            <a:avLst/>
          </a:prstGeom>
          <a:noFill/>
        </p:spPr>
        <p:txBody>
          <a:bodyPr wrap="square" rtlCol="0">
            <a:spAutoFit/>
          </a:bodyPr>
          <a:lstStyle/>
          <a:p>
            <a:r>
              <a:rPr lang="en-US" sz="3200" b="1" dirty="0"/>
              <a:t>B</a:t>
            </a:r>
            <a:r>
              <a:rPr lang="en-US" sz="3200" dirty="0"/>
              <a:t>: </a:t>
            </a:r>
            <a:r>
              <a:rPr lang="en-US" sz="3200" i="1" dirty="0"/>
              <a:t>“Send VoIP to </a:t>
            </a:r>
            <a:r>
              <a:rPr lang="en-US" sz="3200" b="1" i="1" dirty="0"/>
              <a:t>A</a:t>
            </a:r>
            <a:r>
              <a:rPr lang="en-US" sz="3200" i="1" dirty="0"/>
              <a:t>”</a:t>
            </a:r>
          </a:p>
          <a:p>
            <a:r>
              <a:rPr lang="en-US" sz="3200" b="1" dirty="0"/>
              <a:t>N</a:t>
            </a:r>
            <a:r>
              <a:rPr lang="en-US" sz="3200" dirty="0"/>
              <a:t>: </a:t>
            </a:r>
            <a:r>
              <a:rPr lang="en-US" sz="3200" i="1" dirty="0"/>
              <a:t>“Send VoIP to </a:t>
            </a:r>
            <a:r>
              <a:rPr lang="en-US" sz="3200" b="1" i="1" dirty="0"/>
              <a:t>M</a:t>
            </a:r>
            <a:r>
              <a:rPr lang="en-US" sz="3200" i="1" dirty="0"/>
              <a:t>”</a:t>
            </a:r>
            <a:r>
              <a:rPr lang="en-US" sz="3200" dirty="0"/>
              <a:t> (installed)</a:t>
            </a:r>
            <a:endParaRPr lang="en-US" sz="3200" i="1" dirty="0"/>
          </a:p>
        </p:txBody>
      </p:sp>
      <p:graphicFrame>
        <p:nvGraphicFramePr>
          <p:cNvPr id="4" name="Table 3">
            <a:extLst>
              <a:ext uri="{FF2B5EF4-FFF2-40B4-BE49-F238E27FC236}">
                <a16:creationId xmlns:a16="http://schemas.microsoft.com/office/drawing/2014/main" id="{A793419A-3493-4548-982A-C74C2817CD74}"/>
              </a:ext>
            </a:extLst>
          </p:cNvPr>
          <p:cNvGraphicFramePr>
            <a:graphicFrameLocks noGrp="1"/>
          </p:cNvGraphicFramePr>
          <p:nvPr>
            <p:extLst>
              <p:ext uri="{D42A27DB-BD31-4B8C-83A1-F6EECF244321}">
                <p14:modId xmlns:p14="http://schemas.microsoft.com/office/powerpoint/2010/main" val="972774572"/>
              </p:ext>
            </p:extLst>
          </p:nvPr>
        </p:nvGraphicFramePr>
        <p:xfrm>
          <a:off x="457201" y="2326792"/>
          <a:ext cx="5015344" cy="1386225"/>
        </p:xfrm>
        <a:graphic>
          <a:graphicData uri="http://schemas.openxmlformats.org/drawingml/2006/table">
            <a:tbl>
              <a:tblPr firstRow="1">
                <a:tableStyleId>{F5AB1C69-6EDB-4FF4-983F-18BD219EF322}</a:tableStyleId>
              </a:tblPr>
              <a:tblGrid>
                <a:gridCol w="1253836">
                  <a:extLst>
                    <a:ext uri="{9D8B030D-6E8A-4147-A177-3AD203B41FA5}">
                      <a16:colId xmlns:a16="http://schemas.microsoft.com/office/drawing/2014/main" val="1618855929"/>
                    </a:ext>
                  </a:extLst>
                </a:gridCol>
                <a:gridCol w="1253836">
                  <a:extLst>
                    <a:ext uri="{9D8B030D-6E8A-4147-A177-3AD203B41FA5}">
                      <a16:colId xmlns:a16="http://schemas.microsoft.com/office/drawing/2014/main" val="1794572628"/>
                    </a:ext>
                  </a:extLst>
                </a:gridCol>
                <a:gridCol w="1253836">
                  <a:extLst>
                    <a:ext uri="{9D8B030D-6E8A-4147-A177-3AD203B41FA5}">
                      <a16:colId xmlns:a16="http://schemas.microsoft.com/office/drawing/2014/main" val="3440408888"/>
                    </a:ext>
                  </a:extLst>
                </a:gridCol>
                <a:gridCol w="1253836">
                  <a:extLst>
                    <a:ext uri="{9D8B030D-6E8A-4147-A177-3AD203B41FA5}">
                      <a16:colId xmlns:a16="http://schemas.microsoft.com/office/drawing/2014/main" val="3470856126"/>
                    </a:ext>
                  </a:extLst>
                </a:gridCol>
              </a:tblGrid>
              <a:tr h="462075">
                <a:tc>
                  <a:txBody>
                    <a:bodyPr/>
                    <a:lstStyle/>
                    <a:p>
                      <a:r>
                        <a:rPr lang="en-US" sz="2400" dirty="0"/>
                        <a:t>Proto</a:t>
                      </a:r>
                    </a:p>
                  </a:txBody>
                  <a:tcPr/>
                </a:tc>
                <a:tc>
                  <a:txBody>
                    <a:bodyPr/>
                    <a:lstStyle/>
                    <a:p>
                      <a:r>
                        <a:rPr lang="en-US" sz="2400" dirty="0" err="1"/>
                        <a:t>Src</a:t>
                      </a:r>
                      <a:r>
                        <a:rPr lang="en-US" sz="2400" dirty="0"/>
                        <a:t> IP</a:t>
                      </a:r>
                    </a:p>
                  </a:txBody>
                  <a:tcPr/>
                </a:tc>
                <a:tc>
                  <a:txBody>
                    <a:bodyPr/>
                    <a:lstStyle/>
                    <a:p>
                      <a:r>
                        <a:rPr lang="en-US" sz="2400" dirty="0" err="1"/>
                        <a:t>Dest</a:t>
                      </a:r>
                      <a:r>
                        <a:rPr lang="en-US" sz="2400" dirty="0"/>
                        <a:t> IP</a:t>
                      </a:r>
                    </a:p>
                  </a:txBody>
                  <a:tcPr/>
                </a:tc>
                <a:tc>
                  <a:txBody>
                    <a:bodyPr/>
                    <a:lstStyle/>
                    <a:p>
                      <a:r>
                        <a:rPr lang="en-US" sz="2400" dirty="0"/>
                        <a:t>Type</a:t>
                      </a:r>
                    </a:p>
                  </a:txBody>
                  <a:tcPr/>
                </a:tc>
                <a:extLst>
                  <a:ext uri="{0D108BD9-81ED-4DB2-BD59-A6C34878D82A}">
                    <a16:rowId xmlns:a16="http://schemas.microsoft.com/office/drawing/2014/main" val="857435014"/>
                  </a:ext>
                </a:extLst>
              </a:tr>
              <a:tr h="462075">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VoIP</a:t>
                      </a:r>
                    </a:p>
                  </a:txBody>
                  <a:tcPr/>
                </a:tc>
                <a:extLst>
                  <a:ext uri="{0D108BD9-81ED-4DB2-BD59-A6C34878D82A}">
                    <a16:rowId xmlns:a16="http://schemas.microsoft.com/office/drawing/2014/main" val="184265727"/>
                  </a:ext>
                </a:extLst>
              </a:tr>
              <a:tr h="462075">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VoIP</a:t>
                      </a:r>
                    </a:p>
                  </a:txBody>
                  <a:tcPr/>
                </a:tc>
                <a:extLst>
                  <a:ext uri="{0D108BD9-81ED-4DB2-BD59-A6C34878D82A}">
                    <a16:rowId xmlns:a16="http://schemas.microsoft.com/office/drawing/2014/main" val="1561517789"/>
                  </a:ext>
                </a:extLst>
              </a:tr>
            </a:tbl>
          </a:graphicData>
        </a:graphic>
      </p:graphicFrame>
      <p:graphicFrame>
        <p:nvGraphicFramePr>
          <p:cNvPr id="5" name="Table 4">
            <a:extLst>
              <a:ext uri="{FF2B5EF4-FFF2-40B4-BE49-F238E27FC236}">
                <a16:creationId xmlns:a16="http://schemas.microsoft.com/office/drawing/2014/main" id="{30EC0B4A-17D5-3D40-A58A-D10BCA6E18DB}"/>
              </a:ext>
            </a:extLst>
          </p:cNvPr>
          <p:cNvGraphicFramePr>
            <a:graphicFrameLocks noGrp="1"/>
          </p:cNvGraphicFramePr>
          <p:nvPr>
            <p:extLst>
              <p:ext uri="{D42A27DB-BD31-4B8C-83A1-F6EECF244321}">
                <p14:modId xmlns:p14="http://schemas.microsoft.com/office/powerpoint/2010/main" val="966503572"/>
              </p:ext>
            </p:extLst>
          </p:nvPr>
        </p:nvGraphicFramePr>
        <p:xfrm>
          <a:off x="457201" y="4657791"/>
          <a:ext cx="5015344" cy="457200"/>
        </p:xfrm>
        <a:graphic>
          <a:graphicData uri="http://schemas.openxmlformats.org/drawingml/2006/table">
            <a:tbl>
              <a:tblPr>
                <a:tableStyleId>{F5AB1C69-6EDB-4FF4-983F-18BD219EF322}</a:tableStyleId>
              </a:tblPr>
              <a:tblGrid>
                <a:gridCol w="1253836">
                  <a:extLst>
                    <a:ext uri="{9D8B030D-6E8A-4147-A177-3AD203B41FA5}">
                      <a16:colId xmlns:a16="http://schemas.microsoft.com/office/drawing/2014/main" val="374580806"/>
                    </a:ext>
                  </a:extLst>
                </a:gridCol>
                <a:gridCol w="1253836">
                  <a:extLst>
                    <a:ext uri="{9D8B030D-6E8A-4147-A177-3AD203B41FA5}">
                      <a16:colId xmlns:a16="http://schemas.microsoft.com/office/drawing/2014/main" val="1067166136"/>
                    </a:ext>
                  </a:extLst>
                </a:gridCol>
                <a:gridCol w="1253836">
                  <a:extLst>
                    <a:ext uri="{9D8B030D-6E8A-4147-A177-3AD203B41FA5}">
                      <a16:colId xmlns:a16="http://schemas.microsoft.com/office/drawing/2014/main" val="4233408418"/>
                    </a:ext>
                  </a:extLst>
                </a:gridCol>
                <a:gridCol w="1253836">
                  <a:extLst>
                    <a:ext uri="{9D8B030D-6E8A-4147-A177-3AD203B41FA5}">
                      <a16:colId xmlns:a16="http://schemas.microsoft.com/office/drawing/2014/main" val="417782449"/>
                    </a:ext>
                  </a:extLst>
                </a:gridCol>
              </a:tblGrid>
              <a:tr h="370840">
                <a:tc>
                  <a:txBody>
                    <a:bodyPr/>
                    <a:lstStyle/>
                    <a:p>
                      <a:r>
                        <a:rPr lang="en-US" sz="2400" dirty="0">
                          <a:solidFill>
                            <a:srgbClr val="C00000"/>
                          </a:solidFill>
                        </a:rPr>
                        <a:t>No</a:t>
                      </a:r>
                    </a:p>
                  </a:txBody>
                  <a:tcPr/>
                </a:tc>
                <a:tc>
                  <a:txBody>
                    <a:bodyPr/>
                    <a:lstStyle/>
                    <a:p>
                      <a:r>
                        <a:rPr lang="en-US" sz="2400" dirty="0">
                          <a:solidFill>
                            <a:srgbClr val="C00000"/>
                          </a:solidFill>
                        </a:rPr>
                        <a:t>No</a:t>
                      </a:r>
                    </a:p>
                  </a:txBody>
                  <a:tcPr/>
                </a:tc>
                <a:tc>
                  <a:txBody>
                    <a:bodyPr/>
                    <a:lstStyle/>
                    <a:p>
                      <a:r>
                        <a:rPr lang="en-US" sz="2400" dirty="0">
                          <a:solidFill>
                            <a:srgbClr val="C00000"/>
                          </a:solidFill>
                        </a:rPr>
                        <a:t>No</a:t>
                      </a:r>
                    </a:p>
                  </a:txBody>
                  <a:tcPr/>
                </a:tc>
                <a:tc>
                  <a:txBody>
                    <a:bodyPr/>
                    <a:lstStyle/>
                    <a:p>
                      <a:r>
                        <a:rPr lang="en-US" sz="2400" dirty="0">
                          <a:solidFill>
                            <a:srgbClr val="C00000"/>
                          </a:solidFill>
                        </a:rPr>
                        <a:t>No</a:t>
                      </a:r>
                    </a:p>
                  </a:txBody>
                  <a:tcPr/>
                </a:tc>
                <a:extLst>
                  <a:ext uri="{0D108BD9-81ED-4DB2-BD59-A6C34878D82A}">
                    <a16:rowId xmlns:a16="http://schemas.microsoft.com/office/drawing/2014/main" val="2684332556"/>
                  </a:ext>
                </a:extLst>
              </a:tr>
            </a:tbl>
          </a:graphicData>
        </a:graphic>
      </p:graphicFrame>
      <p:sp>
        <p:nvSpPr>
          <p:cNvPr id="6" name="TextBox 5">
            <a:extLst>
              <a:ext uri="{FF2B5EF4-FFF2-40B4-BE49-F238E27FC236}">
                <a16:creationId xmlns:a16="http://schemas.microsoft.com/office/drawing/2014/main" id="{7F756E3B-020B-4448-B1B7-688D6C3E15BD}"/>
              </a:ext>
            </a:extLst>
          </p:cNvPr>
          <p:cNvSpPr txBox="1"/>
          <p:nvPr/>
        </p:nvSpPr>
        <p:spPr>
          <a:xfrm>
            <a:off x="457200" y="4134571"/>
            <a:ext cx="1496290" cy="523220"/>
          </a:xfrm>
          <a:prstGeom prst="rect">
            <a:avLst/>
          </a:prstGeom>
          <a:noFill/>
        </p:spPr>
        <p:txBody>
          <a:bodyPr wrap="square" rtlCol="0">
            <a:spAutoFit/>
          </a:bodyPr>
          <a:lstStyle/>
          <a:p>
            <a:r>
              <a:rPr lang="en-US" sz="2800" dirty="0"/>
              <a:t>Distinct?</a:t>
            </a:r>
          </a:p>
        </p:txBody>
      </p:sp>
      <p:sp>
        <p:nvSpPr>
          <p:cNvPr id="12" name="Curved Left Arrow 11">
            <a:extLst>
              <a:ext uri="{FF2B5EF4-FFF2-40B4-BE49-F238E27FC236}">
                <a16:creationId xmlns:a16="http://schemas.microsoft.com/office/drawing/2014/main" id="{F9412847-046B-AB43-9CA6-E593D60FC61C}"/>
              </a:ext>
            </a:extLst>
          </p:cNvPr>
          <p:cNvSpPr/>
          <p:nvPr/>
        </p:nvSpPr>
        <p:spPr>
          <a:xfrm>
            <a:off x="5541870" y="3366655"/>
            <a:ext cx="900546" cy="1689665"/>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urved Left Arrow 12">
            <a:extLst>
              <a:ext uri="{FF2B5EF4-FFF2-40B4-BE49-F238E27FC236}">
                <a16:creationId xmlns:a16="http://schemas.microsoft.com/office/drawing/2014/main" id="{1386BFE4-36CD-D244-847A-F518678A5ABD}"/>
              </a:ext>
            </a:extLst>
          </p:cNvPr>
          <p:cNvSpPr/>
          <p:nvPr/>
        </p:nvSpPr>
        <p:spPr>
          <a:xfrm>
            <a:off x="5541870" y="1025236"/>
            <a:ext cx="900546" cy="1689665"/>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0D7503F5-E241-6A4D-89EB-0EFD7514DF03}"/>
              </a:ext>
            </a:extLst>
          </p:cNvPr>
          <p:cNvSpPr txBox="1"/>
          <p:nvPr/>
        </p:nvSpPr>
        <p:spPr>
          <a:xfrm>
            <a:off x="6442415" y="1577680"/>
            <a:ext cx="1690255" cy="584775"/>
          </a:xfrm>
          <a:prstGeom prst="rect">
            <a:avLst/>
          </a:prstGeom>
          <a:noFill/>
        </p:spPr>
        <p:txBody>
          <a:bodyPr wrap="square" rtlCol="0">
            <a:spAutoFit/>
          </a:bodyPr>
          <a:lstStyle/>
          <a:p>
            <a:r>
              <a:rPr lang="en-US" sz="3200" dirty="0"/>
              <a:t>Encode</a:t>
            </a:r>
          </a:p>
        </p:txBody>
      </p:sp>
      <p:sp>
        <p:nvSpPr>
          <p:cNvPr id="15" name="TextBox 14">
            <a:extLst>
              <a:ext uri="{FF2B5EF4-FFF2-40B4-BE49-F238E27FC236}">
                <a16:creationId xmlns:a16="http://schemas.microsoft.com/office/drawing/2014/main" id="{897D8540-AD72-6E4B-B214-F7FFC7999C24}"/>
              </a:ext>
            </a:extLst>
          </p:cNvPr>
          <p:cNvSpPr txBox="1"/>
          <p:nvPr/>
        </p:nvSpPr>
        <p:spPr>
          <a:xfrm>
            <a:off x="6442415" y="3919099"/>
            <a:ext cx="1690255" cy="584775"/>
          </a:xfrm>
          <a:prstGeom prst="rect">
            <a:avLst/>
          </a:prstGeom>
          <a:noFill/>
        </p:spPr>
        <p:txBody>
          <a:bodyPr wrap="square" rtlCol="0">
            <a:spAutoFit/>
          </a:bodyPr>
          <a:lstStyle/>
          <a:p>
            <a:r>
              <a:rPr lang="en-US" sz="3200" dirty="0"/>
              <a:t>Compare</a:t>
            </a:r>
          </a:p>
        </p:txBody>
      </p:sp>
      <p:sp>
        <p:nvSpPr>
          <p:cNvPr id="17" name="TextBox 16">
            <a:extLst>
              <a:ext uri="{FF2B5EF4-FFF2-40B4-BE49-F238E27FC236}">
                <a16:creationId xmlns:a16="http://schemas.microsoft.com/office/drawing/2014/main" id="{0275666C-0F39-FD46-9B6B-2B3E2337F3AA}"/>
              </a:ext>
            </a:extLst>
          </p:cNvPr>
          <p:cNvSpPr txBox="1"/>
          <p:nvPr/>
        </p:nvSpPr>
        <p:spPr>
          <a:xfrm>
            <a:off x="3945139" y="5767377"/>
            <a:ext cx="1527406" cy="584775"/>
          </a:xfrm>
          <a:prstGeom prst="rect">
            <a:avLst/>
          </a:prstGeom>
          <a:noFill/>
        </p:spPr>
        <p:txBody>
          <a:bodyPr wrap="none" rtlCol="0">
            <a:spAutoFit/>
          </a:bodyPr>
          <a:lstStyle/>
          <a:p>
            <a:r>
              <a:rPr lang="en-US" sz="3200" b="1" dirty="0">
                <a:solidFill>
                  <a:srgbClr val="C00000"/>
                </a:solidFill>
              </a:rPr>
              <a:t>Overlap</a:t>
            </a:r>
          </a:p>
        </p:txBody>
      </p:sp>
      <p:sp>
        <p:nvSpPr>
          <p:cNvPr id="19" name="Rectangle 18">
            <a:extLst>
              <a:ext uri="{FF2B5EF4-FFF2-40B4-BE49-F238E27FC236}">
                <a16:creationId xmlns:a16="http://schemas.microsoft.com/office/drawing/2014/main" id="{FD326A7B-E352-A546-AA2C-4210C8646DEB}"/>
              </a:ext>
            </a:extLst>
          </p:cNvPr>
          <p:cNvSpPr/>
          <p:nvPr/>
        </p:nvSpPr>
        <p:spPr>
          <a:xfrm>
            <a:off x="8063346" y="2326792"/>
            <a:ext cx="3006436" cy="843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Distinct-Match</a:t>
            </a:r>
          </a:p>
        </p:txBody>
      </p:sp>
      <p:sp>
        <p:nvSpPr>
          <p:cNvPr id="20" name="TextBox 19">
            <a:extLst>
              <a:ext uri="{FF2B5EF4-FFF2-40B4-BE49-F238E27FC236}">
                <a16:creationId xmlns:a16="http://schemas.microsoft.com/office/drawing/2014/main" id="{1146B562-FBB2-C54C-915F-F6FE19C37B48}"/>
              </a:ext>
            </a:extLst>
          </p:cNvPr>
          <p:cNvSpPr txBox="1"/>
          <p:nvPr/>
        </p:nvSpPr>
        <p:spPr>
          <a:xfrm>
            <a:off x="8326582" y="843409"/>
            <a:ext cx="942109" cy="584775"/>
          </a:xfrm>
          <a:prstGeom prst="rect">
            <a:avLst/>
          </a:prstGeom>
          <a:noFill/>
        </p:spPr>
        <p:txBody>
          <a:bodyPr wrap="square" rtlCol="0">
            <a:spAutoFit/>
          </a:bodyPr>
          <a:lstStyle/>
          <a:p>
            <a:pPr algn="ctr"/>
            <a:r>
              <a:rPr lang="en-US" sz="3200" b="1" dirty="0"/>
              <a:t>M</a:t>
            </a:r>
          </a:p>
        </p:txBody>
      </p:sp>
      <p:sp>
        <p:nvSpPr>
          <p:cNvPr id="21" name="TextBox 20">
            <a:extLst>
              <a:ext uri="{FF2B5EF4-FFF2-40B4-BE49-F238E27FC236}">
                <a16:creationId xmlns:a16="http://schemas.microsoft.com/office/drawing/2014/main" id="{64B87A9D-FB89-8C4D-BEB0-A006E1C84D3C}"/>
              </a:ext>
            </a:extLst>
          </p:cNvPr>
          <p:cNvSpPr txBox="1"/>
          <p:nvPr/>
        </p:nvSpPr>
        <p:spPr>
          <a:xfrm>
            <a:off x="9185564" y="858798"/>
            <a:ext cx="2189017" cy="523220"/>
          </a:xfrm>
          <a:prstGeom prst="rect">
            <a:avLst/>
          </a:prstGeom>
          <a:noFill/>
        </p:spPr>
        <p:txBody>
          <a:bodyPr wrap="square" rtlCol="0">
            <a:spAutoFit/>
          </a:bodyPr>
          <a:lstStyle/>
          <a:p>
            <a:pPr algn="ctr"/>
            <a:r>
              <a:rPr lang="en-US" sz="2800" i="1" dirty="0"/>
              <a:t>“No overlap”</a:t>
            </a:r>
          </a:p>
        </p:txBody>
      </p:sp>
      <p:cxnSp>
        <p:nvCxnSpPr>
          <p:cNvPr id="23" name="Straight Arrow Connector 22">
            <a:extLst>
              <a:ext uri="{FF2B5EF4-FFF2-40B4-BE49-F238E27FC236}">
                <a16:creationId xmlns:a16="http://schemas.microsoft.com/office/drawing/2014/main" id="{0A7DAF8B-3447-BE41-B0D0-B1E33DA88621}"/>
              </a:ext>
            </a:extLst>
          </p:cNvPr>
          <p:cNvCxnSpPr>
            <a:stCxn id="20" idx="2"/>
          </p:cNvCxnSpPr>
          <p:nvPr/>
        </p:nvCxnSpPr>
        <p:spPr>
          <a:xfrm flipH="1">
            <a:off x="8797636" y="1428184"/>
            <a:ext cx="1" cy="8986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9F1D034-3C48-6B4A-853C-3BEBB035B91B}"/>
              </a:ext>
            </a:extLst>
          </p:cNvPr>
          <p:cNvCxnSpPr/>
          <p:nvPr/>
        </p:nvCxnSpPr>
        <p:spPr>
          <a:xfrm>
            <a:off x="10280073" y="1366629"/>
            <a:ext cx="0" cy="9601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EE07DCA-E42B-C54F-8B2F-991866C63876}"/>
              </a:ext>
            </a:extLst>
          </p:cNvPr>
          <p:cNvCxnSpPr>
            <a:stCxn id="19" idx="2"/>
          </p:cNvCxnSpPr>
          <p:nvPr/>
        </p:nvCxnSpPr>
        <p:spPr>
          <a:xfrm>
            <a:off x="9566564" y="3170773"/>
            <a:ext cx="0" cy="1225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Slide Number Placeholder 34">
            <a:extLst>
              <a:ext uri="{FF2B5EF4-FFF2-40B4-BE49-F238E27FC236}">
                <a16:creationId xmlns:a16="http://schemas.microsoft.com/office/drawing/2014/main" id="{6DC210D7-8D6B-5F48-B851-6C7FA5C8A1E7}"/>
              </a:ext>
            </a:extLst>
          </p:cNvPr>
          <p:cNvSpPr>
            <a:spLocks noGrp="1"/>
          </p:cNvSpPr>
          <p:nvPr>
            <p:ph type="sldNum" sz="quarter" idx="12"/>
          </p:nvPr>
        </p:nvSpPr>
        <p:spPr/>
        <p:txBody>
          <a:bodyPr/>
          <a:lstStyle/>
          <a:p>
            <a:fld id="{29E49BD9-A789-9148-B663-B843E630A9C4}" type="slidenum">
              <a:rPr lang="en-US" smtClean="0"/>
              <a:pPr/>
              <a:t>10</a:t>
            </a:fld>
            <a:endParaRPr lang="en-US"/>
          </a:p>
        </p:txBody>
      </p:sp>
    </p:spTree>
    <p:extLst>
      <p:ext uri="{BB962C8B-B14F-4D97-AF65-F5344CB8AC3E}">
        <p14:creationId xmlns:p14="http://schemas.microsoft.com/office/powerpoint/2010/main" val="239754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0" nodeType="clickEffect">
                                  <p:stCondLst>
                                    <p:cond delay="0"/>
                                  </p:stCondLst>
                                  <p:childTnLst>
                                    <p:animMotion origin="layout" path="M -4.58333E-6 -7.40741E-7 C 0.00131 0.06366 0.00261 0.12755 0.01146 0.17755 C 0.02045 0.22755 0.04428 0.23958 0.05326 0.29954 C 0.06211 0.35949 0.06342 0.44838 0.06498 0.5375 " pathEditMode="relative" rAng="0" ptsTypes="AAAA">
                                      <p:cBhvr>
                                        <p:cTn id="44" dur="2000" fill="hold"/>
                                        <p:tgtEl>
                                          <p:spTgt spid="20"/>
                                        </p:tgtEl>
                                        <p:attrNameLst>
                                          <p:attrName>ppt_x</p:attrName>
                                          <p:attrName>ppt_y</p:attrName>
                                        </p:attrNameLst>
                                      </p:cBhvr>
                                      <p:rCtr x="3242" y="26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2" grpId="1" animBg="1"/>
      <p:bldP spid="13" grpId="0" animBg="1"/>
      <p:bldP spid="13" grpId="1" animBg="1"/>
      <p:bldP spid="14" grpId="0"/>
      <p:bldP spid="14" grpId="1"/>
      <p:bldP spid="15" grpId="0"/>
      <p:bldP spid="15" grpId="1"/>
      <p:bldP spid="1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a:extLst>
              <a:ext uri="{FF2B5EF4-FFF2-40B4-BE49-F238E27FC236}">
                <a16:creationId xmlns:a16="http://schemas.microsoft.com/office/drawing/2014/main" id="{D90E97FF-B4E0-1140-9EB0-828F13B3C13D}"/>
              </a:ext>
            </a:extLst>
          </p:cNvPr>
          <p:cNvGraphicFramePr>
            <a:graphicFrameLocks noGrp="1"/>
          </p:cNvGraphicFramePr>
          <p:nvPr/>
        </p:nvGraphicFramePr>
        <p:xfrm>
          <a:off x="457201" y="4657791"/>
          <a:ext cx="5015344" cy="457200"/>
        </p:xfrm>
        <a:graphic>
          <a:graphicData uri="http://schemas.openxmlformats.org/drawingml/2006/table">
            <a:tbl>
              <a:tblPr>
                <a:tableStyleId>{F5AB1C69-6EDB-4FF4-983F-18BD219EF322}</a:tableStyleId>
              </a:tblPr>
              <a:tblGrid>
                <a:gridCol w="1253836">
                  <a:extLst>
                    <a:ext uri="{9D8B030D-6E8A-4147-A177-3AD203B41FA5}">
                      <a16:colId xmlns:a16="http://schemas.microsoft.com/office/drawing/2014/main" val="374580806"/>
                    </a:ext>
                  </a:extLst>
                </a:gridCol>
                <a:gridCol w="1253836">
                  <a:extLst>
                    <a:ext uri="{9D8B030D-6E8A-4147-A177-3AD203B41FA5}">
                      <a16:colId xmlns:a16="http://schemas.microsoft.com/office/drawing/2014/main" val="1067166136"/>
                    </a:ext>
                  </a:extLst>
                </a:gridCol>
                <a:gridCol w="1253836">
                  <a:extLst>
                    <a:ext uri="{9D8B030D-6E8A-4147-A177-3AD203B41FA5}">
                      <a16:colId xmlns:a16="http://schemas.microsoft.com/office/drawing/2014/main" val="4233408418"/>
                    </a:ext>
                  </a:extLst>
                </a:gridCol>
                <a:gridCol w="1253836">
                  <a:extLst>
                    <a:ext uri="{9D8B030D-6E8A-4147-A177-3AD203B41FA5}">
                      <a16:colId xmlns:a16="http://schemas.microsoft.com/office/drawing/2014/main" val="417782449"/>
                    </a:ext>
                  </a:extLst>
                </a:gridCol>
              </a:tblGrid>
              <a:tr h="370840">
                <a:tc>
                  <a:txBody>
                    <a:bodyPr/>
                    <a:lstStyle/>
                    <a:p>
                      <a:endParaRPr lang="en-US" sz="2400" dirty="0">
                        <a:solidFill>
                          <a:srgbClr val="C00000"/>
                        </a:solidFill>
                      </a:endParaRPr>
                    </a:p>
                  </a:txBody>
                  <a:tcPr/>
                </a:tc>
                <a:tc>
                  <a:txBody>
                    <a:bodyPr/>
                    <a:lstStyle/>
                    <a:p>
                      <a:endParaRPr lang="en-US" sz="2400" dirty="0">
                        <a:solidFill>
                          <a:srgbClr val="C00000"/>
                        </a:solidFill>
                      </a:endParaRPr>
                    </a:p>
                  </a:txBody>
                  <a:tcPr/>
                </a:tc>
                <a:tc>
                  <a:txBody>
                    <a:bodyPr/>
                    <a:lstStyle/>
                    <a:p>
                      <a:endParaRPr lang="en-US" sz="2400" dirty="0">
                        <a:solidFill>
                          <a:srgbClr val="C00000"/>
                        </a:solidFill>
                      </a:endParaRPr>
                    </a:p>
                  </a:txBody>
                  <a:tcPr/>
                </a:tc>
                <a:tc>
                  <a:txBody>
                    <a:bodyPr/>
                    <a:lstStyle/>
                    <a:p>
                      <a:endParaRPr lang="en-US" sz="2400" dirty="0">
                        <a:solidFill>
                          <a:schemeClr val="accent6"/>
                        </a:solidFill>
                      </a:endParaRPr>
                    </a:p>
                  </a:txBody>
                  <a:tcPr/>
                </a:tc>
                <a:extLst>
                  <a:ext uri="{0D108BD9-81ED-4DB2-BD59-A6C34878D82A}">
                    <a16:rowId xmlns:a16="http://schemas.microsoft.com/office/drawing/2014/main" val="2684332556"/>
                  </a:ext>
                </a:extLst>
              </a:tr>
            </a:tbl>
          </a:graphicData>
        </a:graphic>
      </p:graphicFrame>
      <p:sp>
        <p:nvSpPr>
          <p:cNvPr id="2" name="TextBox 1">
            <a:extLst>
              <a:ext uri="{FF2B5EF4-FFF2-40B4-BE49-F238E27FC236}">
                <a16:creationId xmlns:a16="http://schemas.microsoft.com/office/drawing/2014/main" id="{4C1DA661-E5E3-EF4D-B79B-C9AE18A3A0AF}"/>
              </a:ext>
            </a:extLst>
          </p:cNvPr>
          <p:cNvSpPr txBox="1"/>
          <p:nvPr/>
        </p:nvSpPr>
        <p:spPr>
          <a:xfrm>
            <a:off x="263235" y="304800"/>
            <a:ext cx="6497781" cy="1077218"/>
          </a:xfrm>
          <a:prstGeom prst="rect">
            <a:avLst/>
          </a:prstGeom>
          <a:noFill/>
        </p:spPr>
        <p:txBody>
          <a:bodyPr wrap="square" rtlCol="0">
            <a:spAutoFit/>
          </a:bodyPr>
          <a:lstStyle/>
          <a:p>
            <a:r>
              <a:rPr lang="en-US" sz="3200" b="1" dirty="0"/>
              <a:t>B</a:t>
            </a:r>
            <a:r>
              <a:rPr lang="en-US" sz="3200" dirty="0"/>
              <a:t>: </a:t>
            </a:r>
            <a:r>
              <a:rPr lang="en-US" sz="3200" i="1" dirty="0"/>
              <a:t>“Send VoIP to </a:t>
            </a:r>
            <a:r>
              <a:rPr lang="en-US" sz="3200" b="1" i="1" dirty="0"/>
              <a:t>A</a:t>
            </a:r>
            <a:r>
              <a:rPr lang="en-US" sz="3200" i="1" dirty="0"/>
              <a:t>”</a:t>
            </a:r>
          </a:p>
          <a:p>
            <a:r>
              <a:rPr lang="en-US" sz="3200" b="1" dirty="0"/>
              <a:t>N</a:t>
            </a:r>
            <a:r>
              <a:rPr lang="en-US" sz="3200" dirty="0"/>
              <a:t>: </a:t>
            </a:r>
            <a:r>
              <a:rPr lang="en-US" sz="3200" i="1" dirty="0"/>
              <a:t>“Send HTTP to </a:t>
            </a:r>
            <a:r>
              <a:rPr lang="en-US" sz="3200" b="1" i="1" dirty="0"/>
              <a:t>M</a:t>
            </a:r>
            <a:r>
              <a:rPr lang="en-US" sz="3200" i="1" dirty="0"/>
              <a:t>”</a:t>
            </a:r>
            <a:r>
              <a:rPr lang="en-US" sz="3200" dirty="0"/>
              <a:t> (installed)</a:t>
            </a:r>
            <a:endParaRPr lang="en-US" sz="3200" i="1" dirty="0"/>
          </a:p>
        </p:txBody>
      </p:sp>
      <p:graphicFrame>
        <p:nvGraphicFramePr>
          <p:cNvPr id="4" name="Table 3">
            <a:extLst>
              <a:ext uri="{FF2B5EF4-FFF2-40B4-BE49-F238E27FC236}">
                <a16:creationId xmlns:a16="http://schemas.microsoft.com/office/drawing/2014/main" id="{A793419A-3493-4548-982A-C74C2817CD74}"/>
              </a:ext>
            </a:extLst>
          </p:cNvPr>
          <p:cNvGraphicFramePr>
            <a:graphicFrameLocks noGrp="1"/>
          </p:cNvGraphicFramePr>
          <p:nvPr/>
        </p:nvGraphicFramePr>
        <p:xfrm>
          <a:off x="457201" y="2326792"/>
          <a:ext cx="5015344" cy="1386225"/>
        </p:xfrm>
        <a:graphic>
          <a:graphicData uri="http://schemas.openxmlformats.org/drawingml/2006/table">
            <a:tbl>
              <a:tblPr firstRow="1">
                <a:tableStyleId>{F5AB1C69-6EDB-4FF4-983F-18BD219EF322}</a:tableStyleId>
              </a:tblPr>
              <a:tblGrid>
                <a:gridCol w="1253836">
                  <a:extLst>
                    <a:ext uri="{9D8B030D-6E8A-4147-A177-3AD203B41FA5}">
                      <a16:colId xmlns:a16="http://schemas.microsoft.com/office/drawing/2014/main" val="1618855929"/>
                    </a:ext>
                  </a:extLst>
                </a:gridCol>
                <a:gridCol w="1253836">
                  <a:extLst>
                    <a:ext uri="{9D8B030D-6E8A-4147-A177-3AD203B41FA5}">
                      <a16:colId xmlns:a16="http://schemas.microsoft.com/office/drawing/2014/main" val="1794572628"/>
                    </a:ext>
                  </a:extLst>
                </a:gridCol>
                <a:gridCol w="1253836">
                  <a:extLst>
                    <a:ext uri="{9D8B030D-6E8A-4147-A177-3AD203B41FA5}">
                      <a16:colId xmlns:a16="http://schemas.microsoft.com/office/drawing/2014/main" val="3440408888"/>
                    </a:ext>
                  </a:extLst>
                </a:gridCol>
                <a:gridCol w="1253836">
                  <a:extLst>
                    <a:ext uri="{9D8B030D-6E8A-4147-A177-3AD203B41FA5}">
                      <a16:colId xmlns:a16="http://schemas.microsoft.com/office/drawing/2014/main" val="3470856126"/>
                    </a:ext>
                  </a:extLst>
                </a:gridCol>
              </a:tblGrid>
              <a:tr h="462075">
                <a:tc>
                  <a:txBody>
                    <a:bodyPr/>
                    <a:lstStyle/>
                    <a:p>
                      <a:r>
                        <a:rPr lang="en-US" sz="2400" dirty="0"/>
                        <a:t>Proto</a:t>
                      </a:r>
                    </a:p>
                  </a:txBody>
                  <a:tcPr/>
                </a:tc>
                <a:tc>
                  <a:txBody>
                    <a:bodyPr/>
                    <a:lstStyle/>
                    <a:p>
                      <a:r>
                        <a:rPr lang="en-US" sz="2400" dirty="0" err="1"/>
                        <a:t>Src</a:t>
                      </a:r>
                      <a:r>
                        <a:rPr lang="en-US" sz="2400" dirty="0"/>
                        <a:t> IP</a:t>
                      </a:r>
                    </a:p>
                  </a:txBody>
                  <a:tcPr/>
                </a:tc>
                <a:tc>
                  <a:txBody>
                    <a:bodyPr/>
                    <a:lstStyle/>
                    <a:p>
                      <a:r>
                        <a:rPr lang="en-US" sz="2400" dirty="0" err="1"/>
                        <a:t>Dest</a:t>
                      </a:r>
                      <a:r>
                        <a:rPr lang="en-US" sz="2400" dirty="0"/>
                        <a:t> IP</a:t>
                      </a:r>
                    </a:p>
                  </a:txBody>
                  <a:tcPr/>
                </a:tc>
                <a:tc>
                  <a:txBody>
                    <a:bodyPr/>
                    <a:lstStyle/>
                    <a:p>
                      <a:r>
                        <a:rPr lang="en-US" sz="2400" dirty="0"/>
                        <a:t>Type</a:t>
                      </a:r>
                    </a:p>
                  </a:txBody>
                  <a:tcPr/>
                </a:tc>
                <a:extLst>
                  <a:ext uri="{0D108BD9-81ED-4DB2-BD59-A6C34878D82A}">
                    <a16:rowId xmlns:a16="http://schemas.microsoft.com/office/drawing/2014/main" val="857435014"/>
                  </a:ext>
                </a:extLst>
              </a:tr>
              <a:tr h="462075">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VoIP</a:t>
                      </a:r>
                    </a:p>
                  </a:txBody>
                  <a:tcPr/>
                </a:tc>
                <a:extLst>
                  <a:ext uri="{0D108BD9-81ED-4DB2-BD59-A6C34878D82A}">
                    <a16:rowId xmlns:a16="http://schemas.microsoft.com/office/drawing/2014/main" val="184265727"/>
                  </a:ext>
                </a:extLst>
              </a:tr>
              <a:tr h="462075">
                <a:tc>
                  <a:txBody>
                    <a:bodyPr/>
                    <a:lstStyle/>
                    <a:p>
                      <a:r>
                        <a:rPr lang="en-US" sz="2400" dirty="0"/>
                        <a:t>TCP</a:t>
                      </a:r>
                    </a:p>
                  </a:txBody>
                  <a:tcPr/>
                </a:tc>
                <a:tc>
                  <a:txBody>
                    <a:bodyPr/>
                    <a:lstStyle/>
                    <a:p>
                      <a:r>
                        <a:rPr lang="en-US" sz="2400" dirty="0"/>
                        <a:t>*</a:t>
                      </a:r>
                    </a:p>
                  </a:txBody>
                  <a:tcPr/>
                </a:tc>
                <a:tc>
                  <a:txBody>
                    <a:bodyPr/>
                    <a:lstStyle/>
                    <a:p>
                      <a:r>
                        <a:rPr lang="en-US" sz="2400" dirty="0"/>
                        <a:t>*</a:t>
                      </a:r>
                    </a:p>
                  </a:txBody>
                  <a:tcPr/>
                </a:tc>
                <a:tc>
                  <a:txBody>
                    <a:bodyPr/>
                    <a:lstStyle/>
                    <a:p>
                      <a:r>
                        <a:rPr lang="en-US" sz="2400" dirty="0"/>
                        <a:t>HTTP</a:t>
                      </a:r>
                    </a:p>
                  </a:txBody>
                  <a:tcPr/>
                </a:tc>
                <a:extLst>
                  <a:ext uri="{0D108BD9-81ED-4DB2-BD59-A6C34878D82A}">
                    <a16:rowId xmlns:a16="http://schemas.microsoft.com/office/drawing/2014/main" val="1561517789"/>
                  </a:ext>
                </a:extLst>
              </a:tr>
            </a:tbl>
          </a:graphicData>
        </a:graphic>
      </p:graphicFrame>
      <p:graphicFrame>
        <p:nvGraphicFramePr>
          <p:cNvPr id="5" name="Table 4">
            <a:extLst>
              <a:ext uri="{FF2B5EF4-FFF2-40B4-BE49-F238E27FC236}">
                <a16:creationId xmlns:a16="http://schemas.microsoft.com/office/drawing/2014/main" id="{30EC0B4A-17D5-3D40-A58A-D10BCA6E18DB}"/>
              </a:ext>
            </a:extLst>
          </p:cNvPr>
          <p:cNvGraphicFramePr>
            <a:graphicFrameLocks noGrp="1"/>
          </p:cNvGraphicFramePr>
          <p:nvPr/>
        </p:nvGraphicFramePr>
        <p:xfrm>
          <a:off x="457201" y="4657791"/>
          <a:ext cx="5015344" cy="457200"/>
        </p:xfrm>
        <a:graphic>
          <a:graphicData uri="http://schemas.openxmlformats.org/drawingml/2006/table">
            <a:tbl>
              <a:tblPr>
                <a:tableStyleId>{F5AB1C69-6EDB-4FF4-983F-18BD219EF322}</a:tableStyleId>
              </a:tblPr>
              <a:tblGrid>
                <a:gridCol w="1253836">
                  <a:extLst>
                    <a:ext uri="{9D8B030D-6E8A-4147-A177-3AD203B41FA5}">
                      <a16:colId xmlns:a16="http://schemas.microsoft.com/office/drawing/2014/main" val="374580806"/>
                    </a:ext>
                  </a:extLst>
                </a:gridCol>
                <a:gridCol w="1253836">
                  <a:extLst>
                    <a:ext uri="{9D8B030D-6E8A-4147-A177-3AD203B41FA5}">
                      <a16:colId xmlns:a16="http://schemas.microsoft.com/office/drawing/2014/main" val="1067166136"/>
                    </a:ext>
                  </a:extLst>
                </a:gridCol>
                <a:gridCol w="1253836">
                  <a:extLst>
                    <a:ext uri="{9D8B030D-6E8A-4147-A177-3AD203B41FA5}">
                      <a16:colId xmlns:a16="http://schemas.microsoft.com/office/drawing/2014/main" val="4233408418"/>
                    </a:ext>
                  </a:extLst>
                </a:gridCol>
                <a:gridCol w="1253836">
                  <a:extLst>
                    <a:ext uri="{9D8B030D-6E8A-4147-A177-3AD203B41FA5}">
                      <a16:colId xmlns:a16="http://schemas.microsoft.com/office/drawing/2014/main" val="417782449"/>
                    </a:ext>
                  </a:extLst>
                </a:gridCol>
              </a:tblGrid>
              <a:tr h="370840">
                <a:tc>
                  <a:txBody>
                    <a:bodyPr/>
                    <a:lstStyle/>
                    <a:p>
                      <a:r>
                        <a:rPr lang="en-US" sz="2400" dirty="0">
                          <a:solidFill>
                            <a:srgbClr val="C00000"/>
                          </a:solidFill>
                        </a:rPr>
                        <a:t>No</a:t>
                      </a:r>
                    </a:p>
                  </a:txBody>
                  <a:tcPr/>
                </a:tc>
                <a:tc>
                  <a:txBody>
                    <a:bodyPr/>
                    <a:lstStyle/>
                    <a:p>
                      <a:r>
                        <a:rPr lang="en-US" sz="2400" dirty="0">
                          <a:solidFill>
                            <a:srgbClr val="C00000"/>
                          </a:solidFill>
                        </a:rPr>
                        <a:t>No</a:t>
                      </a:r>
                    </a:p>
                  </a:txBody>
                  <a:tcPr/>
                </a:tc>
                <a:tc>
                  <a:txBody>
                    <a:bodyPr/>
                    <a:lstStyle/>
                    <a:p>
                      <a:r>
                        <a:rPr lang="en-US" sz="2400" dirty="0">
                          <a:solidFill>
                            <a:srgbClr val="C00000"/>
                          </a:solidFill>
                        </a:rPr>
                        <a:t>No</a:t>
                      </a:r>
                    </a:p>
                  </a:txBody>
                  <a:tcPr/>
                </a:tc>
                <a:tc>
                  <a:txBody>
                    <a:bodyPr/>
                    <a:lstStyle/>
                    <a:p>
                      <a:r>
                        <a:rPr lang="en-US" sz="2400" dirty="0">
                          <a:solidFill>
                            <a:schemeClr val="accent6"/>
                          </a:solidFill>
                        </a:rPr>
                        <a:t>Yes</a:t>
                      </a:r>
                    </a:p>
                  </a:txBody>
                  <a:tcPr/>
                </a:tc>
                <a:extLst>
                  <a:ext uri="{0D108BD9-81ED-4DB2-BD59-A6C34878D82A}">
                    <a16:rowId xmlns:a16="http://schemas.microsoft.com/office/drawing/2014/main" val="2684332556"/>
                  </a:ext>
                </a:extLst>
              </a:tr>
            </a:tbl>
          </a:graphicData>
        </a:graphic>
      </p:graphicFrame>
      <p:sp>
        <p:nvSpPr>
          <p:cNvPr id="6" name="TextBox 5">
            <a:extLst>
              <a:ext uri="{FF2B5EF4-FFF2-40B4-BE49-F238E27FC236}">
                <a16:creationId xmlns:a16="http://schemas.microsoft.com/office/drawing/2014/main" id="{7F756E3B-020B-4448-B1B7-688D6C3E15BD}"/>
              </a:ext>
            </a:extLst>
          </p:cNvPr>
          <p:cNvSpPr txBox="1"/>
          <p:nvPr/>
        </p:nvSpPr>
        <p:spPr>
          <a:xfrm>
            <a:off x="457200" y="4134571"/>
            <a:ext cx="1496290" cy="523220"/>
          </a:xfrm>
          <a:prstGeom prst="rect">
            <a:avLst/>
          </a:prstGeom>
          <a:noFill/>
        </p:spPr>
        <p:txBody>
          <a:bodyPr wrap="square" rtlCol="0">
            <a:spAutoFit/>
          </a:bodyPr>
          <a:lstStyle/>
          <a:p>
            <a:r>
              <a:rPr lang="en-US" sz="2800" dirty="0"/>
              <a:t>Distinct?</a:t>
            </a:r>
          </a:p>
        </p:txBody>
      </p:sp>
      <p:sp>
        <p:nvSpPr>
          <p:cNvPr id="12" name="Curved Left Arrow 11">
            <a:extLst>
              <a:ext uri="{FF2B5EF4-FFF2-40B4-BE49-F238E27FC236}">
                <a16:creationId xmlns:a16="http://schemas.microsoft.com/office/drawing/2014/main" id="{F9412847-046B-AB43-9CA6-E593D60FC61C}"/>
              </a:ext>
            </a:extLst>
          </p:cNvPr>
          <p:cNvSpPr/>
          <p:nvPr/>
        </p:nvSpPr>
        <p:spPr>
          <a:xfrm>
            <a:off x="5541870" y="3366655"/>
            <a:ext cx="900546" cy="1689665"/>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urved Left Arrow 12">
            <a:extLst>
              <a:ext uri="{FF2B5EF4-FFF2-40B4-BE49-F238E27FC236}">
                <a16:creationId xmlns:a16="http://schemas.microsoft.com/office/drawing/2014/main" id="{1386BFE4-36CD-D244-847A-F518678A5ABD}"/>
              </a:ext>
            </a:extLst>
          </p:cNvPr>
          <p:cNvSpPr/>
          <p:nvPr/>
        </p:nvSpPr>
        <p:spPr>
          <a:xfrm>
            <a:off x="5541870" y="1025236"/>
            <a:ext cx="900546" cy="1689665"/>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0D7503F5-E241-6A4D-89EB-0EFD7514DF03}"/>
              </a:ext>
            </a:extLst>
          </p:cNvPr>
          <p:cNvSpPr txBox="1"/>
          <p:nvPr/>
        </p:nvSpPr>
        <p:spPr>
          <a:xfrm>
            <a:off x="6442415" y="1577680"/>
            <a:ext cx="1690255" cy="584775"/>
          </a:xfrm>
          <a:prstGeom prst="rect">
            <a:avLst/>
          </a:prstGeom>
          <a:noFill/>
        </p:spPr>
        <p:txBody>
          <a:bodyPr wrap="square" rtlCol="0">
            <a:spAutoFit/>
          </a:bodyPr>
          <a:lstStyle/>
          <a:p>
            <a:r>
              <a:rPr lang="en-US" sz="3200" dirty="0"/>
              <a:t>Encode</a:t>
            </a:r>
          </a:p>
        </p:txBody>
      </p:sp>
      <p:sp>
        <p:nvSpPr>
          <p:cNvPr id="15" name="TextBox 14">
            <a:extLst>
              <a:ext uri="{FF2B5EF4-FFF2-40B4-BE49-F238E27FC236}">
                <a16:creationId xmlns:a16="http://schemas.microsoft.com/office/drawing/2014/main" id="{897D8540-AD72-6E4B-B214-F7FFC7999C24}"/>
              </a:ext>
            </a:extLst>
          </p:cNvPr>
          <p:cNvSpPr txBox="1"/>
          <p:nvPr/>
        </p:nvSpPr>
        <p:spPr>
          <a:xfrm>
            <a:off x="6442415" y="3919099"/>
            <a:ext cx="1690255" cy="584775"/>
          </a:xfrm>
          <a:prstGeom prst="rect">
            <a:avLst/>
          </a:prstGeom>
          <a:noFill/>
        </p:spPr>
        <p:txBody>
          <a:bodyPr wrap="square" rtlCol="0">
            <a:spAutoFit/>
          </a:bodyPr>
          <a:lstStyle/>
          <a:p>
            <a:r>
              <a:rPr lang="en-US" sz="3200" dirty="0"/>
              <a:t>Compare</a:t>
            </a:r>
          </a:p>
        </p:txBody>
      </p:sp>
      <p:sp>
        <p:nvSpPr>
          <p:cNvPr id="17" name="TextBox 16">
            <a:extLst>
              <a:ext uri="{FF2B5EF4-FFF2-40B4-BE49-F238E27FC236}">
                <a16:creationId xmlns:a16="http://schemas.microsoft.com/office/drawing/2014/main" id="{0275666C-0F39-FD46-9B6B-2B3E2337F3AA}"/>
              </a:ext>
            </a:extLst>
          </p:cNvPr>
          <p:cNvSpPr txBox="1"/>
          <p:nvPr/>
        </p:nvSpPr>
        <p:spPr>
          <a:xfrm>
            <a:off x="3417367" y="5767377"/>
            <a:ext cx="2055178" cy="584775"/>
          </a:xfrm>
          <a:prstGeom prst="rect">
            <a:avLst/>
          </a:prstGeom>
          <a:noFill/>
        </p:spPr>
        <p:txBody>
          <a:bodyPr wrap="none" rtlCol="0">
            <a:spAutoFit/>
          </a:bodyPr>
          <a:lstStyle/>
          <a:p>
            <a:r>
              <a:rPr lang="en-US" sz="3200" b="1" dirty="0">
                <a:solidFill>
                  <a:schemeClr val="accent6"/>
                </a:solidFill>
              </a:rPr>
              <a:t>No overlap</a:t>
            </a:r>
          </a:p>
        </p:txBody>
      </p:sp>
      <p:sp>
        <p:nvSpPr>
          <p:cNvPr id="19" name="Rectangle 18">
            <a:extLst>
              <a:ext uri="{FF2B5EF4-FFF2-40B4-BE49-F238E27FC236}">
                <a16:creationId xmlns:a16="http://schemas.microsoft.com/office/drawing/2014/main" id="{FD326A7B-E352-A546-AA2C-4210C8646DEB}"/>
              </a:ext>
            </a:extLst>
          </p:cNvPr>
          <p:cNvSpPr/>
          <p:nvPr/>
        </p:nvSpPr>
        <p:spPr>
          <a:xfrm>
            <a:off x="8063346" y="2326792"/>
            <a:ext cx="3006436" cy="843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Distinct-Match</a:t>
            </a:r>
          </a:p>
        </p:txBody>
      </p:sp>
      <p:sp>
        <p:nvSpPr>
          <p:cNvPr id="20" name="TextBox 19">
            <a:extLst>
              <a:ext uri="{FF2B5EF4-FFF2-40B4-BE49-F238E27FC236}">
                <a16:creationId xmlns:a16="http://schemas.microsoft.com/office/drawing/2014/main" id="{1146B562-FBB2-C54C-915F-F6FE19C37B48}"/>
              </a:ext>
            </a:extLst>
          </p:cNvPr>
          <p:cNvSpPr txBox="1"/>
          <p:nvPr/>
        </p:nvSpPr>
        <p:spPr>
          <a:xfrm>
            <a:off x="8326582" y="843409"/>
            <a:ext cx="942109" cy="584775"/>
          </a:xfrm>
          <a:prstGeom prst="rect">
            <a:avLst/>
          </a:prstGeom>
          <a:noFill/>
        </p:spPr>
        <p:txBody>
          <a:bodyPr wrap="square" rtlCol="0">
            <a:spAutoFit/>
          </a:bodyPr>
          <a:lstStyle/>
          <a:p>
            <a:pPr algn="ctr"/>
            <a:r>
              <a:rPr lang="en-US" sz="3200" b="1" dirty="0"/>
              <a:t>M</a:t>
            </a:r>
          </a:p>
        </p:txBody>
      </p:sp>
      <p:sp>
        <p:nvSpPr>
          <p:cNvPr id="21" name="TextBox 20">
            <a:extLst>
              <a:ext uri="{FF2B5EF4-FFF2-40B4-BE49-F238E27FC236}">
                <a16:creationId xmlns:a16="http://schemas.microsoft.com/office/drawing/2014/main" id="{64B87A9D-FB89-8C4D-BEB0-A006E1C84D3C}"/>
              </a:ext>
            </a:extLst>
          </p:cNvPr>
          <p:cNvSpPr txBox="1"/>
          <p:nvPr/>
        </p:nvSpPr>
        <p:spPr>
          <a:xfrm>
            <a:off x="9185564" y="858798"/>
            <a:ext cx="2189017" cy="523220"/>
          </a:xfrm>
          <a:prstGeom prst="rect">
            <a:avLst/>
          </a:prstGeom>
          <a:noFill/>
        </p:spPr>
        <p:txBody>
          <a:bodyPr wrap="square" rtlCol="0">
            <a:spAutoFit/>
          </a:bodyPr>
          <a:lstStyle/>
          <a:p>
            <a:pPr algn="ctr"/>
            <a:r>
              <a:rPr lang="en-US" sz="2800" i="1" dirty="0"/>
              <a:t>“No overlap”</a:t>
            </a:r>
          </a:p>
        </p:txBody>
      </p:sp>
      <p:cxnSp>
        <p:nvCxnSpPr>
          <p:cNvPr id="23" name="Straight Arrow Connector 22">
            <a:extLst>
              <a:ext uri="{FF2B5EF4-FFF2-40B4-BE49-F238E27FC236}">
                <a16:creationId xmlns:a16="http://schemas.microsoft.com/office/drawing/2014/main" id="{0A7DAF8B-3447-BE41-B0D0-B1E33DA88621}"/>
              </a:ext>
            </a:extLst>
          </p:cNvPr>
          <p:cNvCxnSpPr>
            <a:stCxn id="20" idx="2"/>
          </p:cNvCxnSpPr>
          <p:nvPr/>
        </p:nvCxnSpPr>
        <p:spPr>
          <a:xfrm flipH="1">
            <a:off x="8797636" y="1428184"/>
            <a:ext cx="1" cy="8986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9F1D034-3C48-6B4A-853C-3BEBB035B91B}"/>
              </a:ext>
            </a:extLst>
          </p:cNvPr>
          <p:cNvCxnSpPr/>
          <p:nvPr/>
        </p:nvCxnSpPr>
        <p:spPr>
          <a:xfrm>
            <a:off x="10280073" y="1366629"/>
            <a:ext cx="0" cy="9601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EE07DCA-E42B-C54F-8B2F-991866C63876}"/>
              </a:ext>
            </a:extLst>
          </p:cNvPr>
          <p:cNvCxnSpPr>
            <a:stCxn id="19" idx="2"/>
          </p:cNvCxnSpPr>
          <p:nvPr/>
        </p:nvCxnSpPr>
        <p:spPr>
          <a:xfrm>
            <a:off x="9566564" y="3170773"/>
            <a:ext cx="0" cy="12254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Slide Number Placeholder 9">
            <a:extLst>
              <a:ext uri="{FF2B5EF4-FFF2-40B4-BE49-F238E27FC236}">
                <a16:creationId xmlns:a16="http://schemas.microsoft.com/office/drawing/2014/main" id="{972E637B-0443-B846-B84C-D29741973AF6}"/>
              </a:ext>
            </a:extLst>
          </p:cNvPr>
          <p:cNvSpPr>
            <a:spLocks noGrp="1"/>
          </p:cNvSpPr>
          <p:nvPr>
            <p:ph type="sldNum" sz="quarter" idx="12"/>
          </p:nvPr>
        </p:nvSpPr>
        <p:spPr/>
        <p:txBody>
          <a:bodyPr/>
          <a:lstStyle/>
          <a:p>
            <a:fld id="{29E49BD9-A789-9148-B663-B843E630A9C4}" type="slidenum">
              <a:rPr lang="en-US" smtClean="0"/>
              <a:pPr/>
              <a:t>11</a:t>
            </a:fld>
            <a:endParaRPr lang="en-US"/>
          </a:p>
        </p:txBody>
      </p:sp>
    </p:spTree>
    <p:extLst>
      <p:ext uri="{BB962C8B-B14F-4D97-AF65-F5344CB8AC3E}">
        <p14:creationId xmlns:p14="http://schemas.microsoft.com/office/powerpoint/2010/main" val="287316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0" nodeType="clickEffect">
                                  <p:stCondLst>
                                    <p:cond delay="0"/>
                                  </p:stCondLst>
                                  <p:childTnLst>
                                    <p:animMotion origin="layout" path="M 1.04167E-6 4.07407E-6 C -0.00156 0.06157 -0.00287 0.12338 -0.01068 0.17222 C -0.01836 0.22106 -0.0388 0.2324 -0.04688 0.29259 C -0.05495 0.35277 -0.05677 0.44305 -0.05846 0.53356 " pathEditMode="relative" rAng="0" ptsTypes="AAAA">
                                      <p:cBhvr>
                                        <p:cTn id="44" dur="2000" fill="hold"/>
                                        <p:tgtEl>
                                          <p:spTgt spid="21"/>
                                        </p:tgtEl>
                                        <p:attrNameLst>
                                          <p:attrName>ppt_x</p:attrName>
                                          <p:attrName>ppt_y</p:attrName>
                                        </p:attrNameLst>
                                      </p:cBhvr>
                                      <p:rCtr x="-2930" y="26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2" grpId="1" animBg="1"/>
      <p:bldP spid="13" grpId="0" animBg="1"/>
      <p:bldP spid="13" grpId="1" animBg="1"/>
      <p:bldP spid="14" grpId="0"/>
      <p:bldP spid="14" grpId="1"/>
      <p:bldP spid="15" grpId="0"/>
      <p:bldP spid="15" grpId="1"/>
      <p:bldP spid="17"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D15C03-43A6-F043-8C52-26A729D56DA1}"/>
              </a:ext>
            </a:extLst>
          </p:cNvPr>
          <p:cNvSpPr>
            <a:spLocks noGrp="1"/>
          </p:cNvSpPr>
          <p:nvPr>
            <p:ph type="title"/>
          </p:nvPr>
        </p:nvSpPr>
        <p:spPr>
          <a:xfrm>
            <a:off x="838200" y="365125"/>
            <a:ext cx="10515600" cy="1325563"/>
          </a:xfrm>
        </p:spPr>
        <p:txBody>
          <a:bodyPr/>
          <a:lstStyle/>
          <a:p>
            <a:r>
              <a:rPr lang="en-US" dirty="0"/>
              <a:t>Distinct-Match implementation</a:t>
            </a:r>
          </a:p>
        </p:txBody>
      </p:sp>
      <p:sp>
        <p:nvSpPr>
          <p:cNvPr id="9" name="Rectangle 8">
            <a:extLst>
              <a:ext uri="{FF2B5EF4-FFF2-40B4-BE49-F238E27FC236}">
                <a16:creationId xmlns:a16="http://schemas.microsoft.com/office/drawing/2014/main" id="{7324E2FF-7F5E-7F45-AA5A-C6146455D65D}"/>
              </a:ext>
            </a:extLst>
          </p:cNvPr>
          <p:cNvSpPr/>
          <p:nvPr/>
        </p:nvSpPr>
        <p:spPr>
          <a:xfrm>
            <a:off x="3851239" y="3463881"/>
            <a:ext cx="7502562"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CF4662C-9AD6-B944-850C-D4D15DBF3D2F}"/>
              </a:ext>
            </a:extLst>
          </p:cNvPr>
          <p:cNvSpPr/>
          <p:nvPr/>
        </p:nvSpPr>
        <p:spPr>
          <a:xfrm>
            <a:off x="3851239" y="3983168"/>
            <a:ext cx="7502562"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FEC942-F457-C24B-AB0A-508B528799B1}"/>
              </a:ext>
            </a:extLst>
          </p:cNvPr>
          <p:cNvSpPr/>
          <p:nvPr/>
        </p:nvSpPr>
        <p:spPr>
          <a:xfrm>
            <a:off x="3851239" y="4502457"/>
            <a:ext cx="7502562"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94AD271-35D9-7C4D-8086-54A89BAD217E}"/>
              </a:ext>
            </a:extLst>
          </p:cNvPr>
          <p:cNvSpPr/>
          <p:nvPr/>
        </p:nvSpPr>
        <p:spPr>
          <a:xfrm>
            <a:off x="3851239" y="5021746"/>
            <a:ext cx="7502562"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0A2148-3BA1-5D4D-B7AB-3257AD47A89E}"/>
              </a:ext>
            </a:extLst>
          </p:cNvPr>
          <p:cNvSpPr/>
          <p:nvPr/>
        </p:nvSpPr>
        <p:spPr>
          <a:xfrm>
            <a:off x="3851239" y="5541032"/>
            <a:ext cx="7502562"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B6A480-8558-CE48-9777-D6E39D107C3E}"/>
              </a:ext>
            </a:extLst>
          </p:cNvPr>
          <p:cNvSpPr/>
          <p:nvPr/>
        </p:nvSpPr>
        <p:spPr>
          <a:xfrm>
            <a:off x="3851239" y="2944588"/>
            <a:ext cx="7502562"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19">
            <a:extLst>
              <a:ext uri="{FF2B5EF4-FFF2-40B4-BE49-F238E27FC236}">
                <a16:creationId xmlns:a16="http://schemas.microsoft.com/office/drawing/2014/main" id="{25591CEF-3C3B-E941-B0F5-BAE57AD572C6}"/>
              </a:ext>
            </a:extLst>
          </p:cNvPr>
          <p:cNvSpPr>
            <a:spLocks noGrp="1"/>
          </p:cNvSpPr>
          <p:nvPr>
            <p:ph idx="1"/>
          </p:nvPr>
        </p:nvSpPr>
        <p:spPr/>
        <p:txBody>
          <a:bodyPr/>
          <a:lstStyle/>
          <a:p>
            <a:r>
              <a:rPr lang="en-US" dirty="0"/>
              <a:t>In C++</a:t>
            </a:r>
          </a:p>
          <a:p>
            <a:r>
              <a:rPr lang="en-US" dirty="0"/>
              <a:t>SMPC with ABY framework</a:t>
            </a:r>
          </a:p>
          <a:p>
            <a:r>
              <a:rPr lang="en-US" dirty="0"/>
              <a:t>500 lines of code</a:t>
            </a:r>
          </a:p>
          <a:p>
            <a:r>
              <a:rPr lang="en-US" dirty="0"/>
              <a:t>One machine per SMPC entity (no parallelization)</a:t>
            </a:r>
          </a:p>
        </p:txBody>
      </p:sp>
      <p:sp>
        <p:nvSpPr>
          <p:cNvPr id="2" name="Slide Number Placeholder 1">
            <a:extLst>
              <a:ext uri="{FF2B5EF4-FFF2-40B4-BE49-F238E27FC236}">
                <a16:creationId xmlns:a16="http://schemas.microsoft.com/office/drawing/2014/main" id="{4301B856-B3DE-5049-89EF-0A68478E22CE}"/>
              </a:ext>
            </a:extLst>
          </p:cNvPr>
          <p:cNvSpPr>
            <a:spLocks noGrp="1"/>
          </p:cNvSpPr>
          <p:nvPr>
            <p:ph type="sldNum" sz="quarter" idx="12"/>
          </p:nvPr>
        </p:nvSpPr>
        <p:spPr/>
        <p:txBody>
          <a:bodyPr/>
          <a:lstStyle/>
          <a:p>
            <a:fld id="{29E49BD9-A789-9148-B663-B843E630A9C4}" type="slidenum">
              <a:rPr lang="en-US" smtClean="0"/>
              <a:t>12</a:t>
            </a:fld>
            <a:endParaRPr lang="en-US"/>
          </a:p>
        </p:txBody>
      </p:sp>
      <p:sp>
        <p:nvSpPr>
          <p:cNvPr id="3" name="Rectangle 2">
            <a:extLst>
              <a:ext uri="{FF2B5EF4-FFF2-40B4-BE49-F238E27FC236}">
                <a16:creationId xmlns:a16="http://schemas.microsoft.com/office/drawing/2014/main" id="{3DDB2377-5129-764C-9A9D-70CF7FFBF4E2}"/>
              </a:ext>
            </a:extLst>
          </p:cNvPr>
          <p:cNvSpPr/>
          <p:nvPr/>
        </p:nvSpPr>
        <p:spPr>
          <a:xfrm>
            <a:off x="838199" y="4858315"/>
            <a:ext cx="9296401" cy="923330"/>
          </a:xfrm>
          <a:prstGeom prst="rect">
            <a:avLst/>
          </a:prstGeom>
        </p:spPr>
        <p:txBody>
          <a:bodyPr wrap="square">
            <a:spAutoFit/>
          </a:bodyPr>
          <a:lstStyle/>
          <a:p>
            <a:r>
              <a:rPr lang="en-US" dirty="0" err="1"/>
              <a:t>Demmler</a:t>
            </a:r>
            <a:r>
              <a:rPr lang="en-US" dirty="0"/>
              <a:t>, Daniel, Thomas Schneider, and Michael </a:t>
            </a:r>
            <a:r>
              <a:rPr lang="en-US" dirty="0" err="1"/>
              <a:t>Zohner</a:t>
            </a:r>
            <a:r>
              <a:rPr lang="en-US" dirty="0"/>
              <a:t>.</a:t>
            </a:r>
          </a:p>
          <a:p>
            <a:r>
              <a:rPr lang="en-US" dirty="0"/>
              <a:t>"ABY - A Framework for Efficient Mixed-Protocol Secure Two-Party Computation." </a:t>
            </a:r>
          </a:p>
          <a:p>
            <a:r>
              <a:rPr lang="en-US" i="1" dirty="0"/>
              <a:t>NDSS</a:t>
            </a:r>
            <a:r>
              <a:rPr lang="en-US" dirty="0"/>
              <a:t> 2015</a:t>
            </a:r>
          </a:p>
        </p:txBody>
      </p:sp>
    </p:spTree>
    <p:extLst>
      <p:ext uri="{BB962C8B-B14F-4D97-AF65-F5344CB8AC3E}">
        <p14:creationId xmlns:p14="http://schemas.microsoft.com/office/powerpoint/2010/main" val="1605797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D15C03-43A6-F043-8C52-26A729D56DA1}"/>
              </a:ext>
            </a:extLst>
          </p:cNvPr>
          <p:cNvSpPr>
            <a:spLocks noGrp="1"/>
          </p:cNvSpPr>
          <p:nvPr>
            <p:ph type="title"/>
          </p:nvPr>
        </p:nvSpPr>
        <p:spPr>
          <a:xfrm>
            <a:off x="838200" y="365125"/>
            <a:ext cx="10515600" cy="1325563"/>
          </a:xfrm>
        </p:spPr>
        <p:txBody>
          <a:bodyPr/>
          <a:lstStyle/>
          <a:p>
            <a:r>
              <a:rPr lang="en-US" dirty="0"/>
              <a:t>Distinct-Match benchmarks</a:t>
            </a:r>
          </a:p>
        </p:txBody>
      </p:sp>
      <p:graphicFrame>
        <p:nvGraphicFramePr>
          <p:cNvPr id="6" name="Content Placeholder 5">
            <a:extLst>
              <a:ext uri="{FF2B5EF4-FFF2-40B4-BE49-F238E27FC236}">
                <a16:creationId xmlns:a16="http://schemas.microsoft.com/office/drawing/2014/main" id="{25842A1F-0EB1-3C46-8180-778663A2A349}"/>
              </a:ext>
            </a:extLst>
          </p:cNvPr>
          <p:cNvGraphicFramePr>
            <a:graphicFrameLocks noGrp="1"/>
          </p:cNvGraphicFramePr>
          <p:nvPr>
            <p:ph idx="1"/>
            <p:extLst>
              <p:ext uri="{D42A27DB-BD31-4B8C-83A1-F6EECF244321}">
                <p14:modId xmlns:p14="http://schemas.microsoft.com/office/powerpoint/2010/main" val="64993737"/>
              </p:ext>
            </p:extLst>
          </p:nvPr>
        </p:nvGraphicFramePr>
        <p:xfrm>
          <a:off x="1973281" y="2421369"/>
          <a:ext cx="7878290" cy="3627120"/>
        </p:xfrm>
        <a:graphic>
          <a:graphicData uri="http://schemas.openxmlformats.org/drawingml/2006/table">
            <a:tbl>
              <a:tblPr firstRow="1" firstCol="1" bandRow="1">
                <a:tableStyleId>{69C7853C-536D-4A76-A0AE-DD22124D55A5}</a:tableStyleId>
              </a:tblPr>
              <a:tblGrid>
                <a:gridCol w="1869374">
                  <a:extLst>
                    <a:ext uri="{9D8B030D-6E8A-4147-A177-3AD203B41FA5}">
                      <a16:colId xmlns:a16="http://schemas.microsoft.com/office/drawing/2014/main" val="4039149091"/>
                    </a:ext>
                  </a:extLst>
                </a:gridCol>
                <a:gridCol w="1502229">
                  <a:extLst>
                    <a:ext uri="{9D8B030D-6E8A-4147-A177-3AD203B41FA5}">
                      <a16:colId xmlns:a16="http://schemas.microsoft.com/office/drawing/2014/main" val="1650998351"/>
                    </a:ext>
                  </a:extLst>
                </a:gridCol>
                <a:gridCol w="1502229">
                  <a:extLst>
                    <a:ext uri="{9D8B030D-6E8A-4147-A177-3AD203B41FA5}">
                      <a16:colId xmlns:a16="http://schemas.microsoft.com/office/drawing/2014/main" val="2121623052"/>
                    </a:ext>
                  </a:extLst>
                </a:gridCol>
                <a:gridCol w="1502229">
                  <a:extLst>
                    <a:ext uri="{9D8B030D-6E8A-4147-A177-3AD203B41FA5}">
                      <a16:colId xmlns:a16="http://schemas.microsoft.com/office/drawing/2014/main" val="2345838624"/>
                    </a:ext>
                  </a:extLst>
                </a:gridCol>
                <a:gridCol w="1502229">
                  <a:extLst>
                    <a:ext uri="{9D8B030D-6E8A-4147-A177-3AD203B41FA5}">
                      <a16:colId xmlns:a16="http://schemas.microsoft.com/office/drawing/2014/main" val="1853033693"/>
                    </a:ext>
                  </a:extLst>
                </a:gridCol>
              </a:tblGrid>
              <a:tr h="370840">
                <a:tc>
                  <a:txBody>
                    <a:bodyPr/>
                    <a:lstStyle/>
                    <a:p>
                      <a:pPr algn="ctr"/>
                      <a:endParaRPr lang="en-US" sz="2800" dirty="0"/>
                    </a:p>
                  </a:txBody>
                  <a:tcPr/>
                </a:tc>
                <a:tc>
                  <a:txBody>
                    <a:bodyPr/>
                    <a:lstStyle/>
                    <a:p>
                      <a:pPr algn="ctr"/>
                      <a:r>
                        <a:rPr lang="en-US" sz="2800" dirty="0"/>
                        <a:t>1</a:t>
                      </a:r>
                    </a:p>
                  </a:txBody>
                  <a:tcPr/>
                </a:tc>
                <a:tc>
                  <a:txBody>
                    <a:bodyPr/>
                    <a:lstStyle/>
                    <a:p>
                      <a:pPr algn="ctr"/>
                      <a:r>
                        <a:rPr lang="en-US" sz="2800" dirty="0"/>
                        <a:t>50</a:t>
                      </a:r>
                    </a:p>
                  </a:txBody>
                  <a:tcPr/>
                </a:tc>
                <a:tc>
                  <a:txBody>
                    <a:bodyPr/>
                    <a:lstStyle/>
                    <a:p>
                      <a:pPr algn="ctr"/>
                      <a:r>
                        <a:rPr lang="en-US" sz="2800" dirty="0"/>
                        <a:t>500</a:t>
                      </a:r>
                    </a:p>
                  </a:txBody>
                  <a:tcPr/>
                </a:tc>
                <a:tc>
                  <a:txBody>
                    <a:bodyPr/>
                    <a:lstStyle/>
                    <a:p>
                      <a:pPr algn="ctr"/>
                      <a:r>
                        <a:rPr lang="en-US" sz="2800" dirty="0"/>
                        <a:t>5000</a:t>
                      </a:r>
                    </a:p>
                  </a:txBody>
                  <a:tcPr/>
                </a:tc>
                <a:extLst>
                  <a:ext uri="{0D108BD9-81ED-4DB2-BD59-A6C34878D82A}">
                    <a16:rowId xmlns:a16="http://schemas.microsoft.com/office/drawing/2014/main" val="628566648"/>
                  </a:ext>
                </a:extLst>
              </a:tr>
              <a:tr h="370840">
                <a:tc rowSpan="2">
                  <a:txBody>
                    <a:bodyPr/>
                    <a:lstStyle/>
                    <a:p>
                      <a:pPr algn="ctr"/>
                      <a:r>
                        <a:rPr lang="en-US" sz="2800" dirty="0"/>
                        <a:t>1 </a:t>
                      </a:r>
                      <a:r>
                        <a:rPr lang="en-US" sz="2800" dirty="0" err="1"/>
                        <a:t>ms</a:t>
                      </a:r>
                      <a:endParaRPr lang="en-US" sz="2800" dirty="0"/>
                    </a:p>
                  </a:txBody>
                  <a:tcPr anchor="ctr"/>
                </a:tc>
                <a:tc>
                  <a:txBody>
                    <a:bodyPr/>
                    <a:lstStyle/>
                    <a:p>
                      <a:pPr algn="ctr"/>
                      <a:r>
                        <a:rPr lang="en-US" sz="2800" dirty="0"/>
                        <a:t>2.75</a:t>
                      </a:r>
                    </a:p>
                  </a:txBody>
                  <a:tcPr/>
                </a:tc>
                <a:tc>
                  <a:txBody>
                    <a:bodyPr/>
                    <a:lstStyle/>
                    <a:p>
                      <a:pPr algn="ctr"/>
                      <a:r>
                        <a:rPr lang="en-US" sz="2800" dirty="0"/>
                        <a:t>12.6</a:t>
                      </a:r>
                    </a:p>
                  </a:txBody>
                  <a:tcPr/>
                </a:tc>
                <a:tc>
                  <a:txBody>
                    <a:bodyPr/>
                    <a:lstStyle/>
                    <a:p>
                      <a:pPr algn="ctr"/>
                      <a:r>
                        <a:rPr lang="en-US" sz="2800" dirty="0"/>
                        <a:t>94.5</a:t>
                      </a:r>
                    </a:p>
                  </a:txBody>
                  <a:tcPr/>
                </a:tc>
                <a:tc>
                  <a:txBody>
                    <a:bodyPr/>
                    <a:lstStyle/>
                    <a:p>
                      <a:pPr algn="ctr"/>
                      <a:r>
                        <a:rPr lang="en-US" sz="2800" dirty="0"/>
                        <a:t>1033</a:t>
                      </a:r>
                    </a:p>
                  </a:txBody>
                  <a:tcPr/>
                </a:tc>
                <a:extLst>
                  <a:ext uri="{0D108BD9-81ED-4DB2-BD59-A6C34878D82A}">
                    <a16:rowId xmlns:a16="http://schemas.microsoft.com/office/drawing/2014/main" val="3818378535"/>
                  </a:ext>
                </a:extLst>
              </a:tr>
              <a:tr h="370840">
                <a:tc vMerge="1">
                  <a:txBody>
                    <a:bodyPr/>
                    <a:lstStyle/>
                    <a:p>
                      <a:pPr algn="ctr"/>
                      <a:endParaRPr lang="en-US" sz="2800" dirty="0"/>
                    </a:p>
                  </a:txBody>
                  <a:tcPr/>
                </a:tc>
                <a:tc>
                  <a:txBody>
                    <a:bodyPr/>
                    <a:lstStyle/>
                    <a:p>
                      <a:pPr algn="ctr"/>
                      <a:r>
                        <a:rPr lang="en-US" sz="2800" dirty="0"/>
                        <a:t>4.63</a:t>
                      </a:r>
                    </a:p>
                  </a:txBody>
                  <a:tcPr/>
                </a:tc>
                <a:tc>
                  <a:txBody>
                    <a:bodyPr/>
                    <a:lstStyle/>
                    <a:p>
                      <a:pPr algn="ctr"/>
                      <a:r>
                        <a:rPr lang="en-US" sz="2800" dirty="0"/>
                        <a:t>10.2</a:t>
                      </a:r>
                    </a:p>
                  </a:txBody>
                  <a:tcPr/>
                </a:tc>
                <a:tc>
                  <a:txBody>
                    <a:bodyPr/>
                    <a:lstStyle/>
                    <a:p>
                      <a:pPr algn="ctr"/>
                      <a:r>
                        <a:rPr lang="en-US" sz="2800" dirty="0"/>
                        <a:t>30.5</a:t>
                      </a:r>
                    </a:p>
                  </a:txBody>
                  <a:tcPr/>
                </a:tc>
                <a:tc>
                  <a:txBody>
                    <a:bodyPr/>
                    <a:lstStyle/>
                    <a:p>
                      <a:pPr algn="ctr"/>
                      <a:r>
                        <a:rPr lang="en-US" sz="2800" dirty="0"/>
                        <a:t>151</a:t>
                      </a:r>
                    </a:p>
                  </a:txBody>
                  <a:tcPr/>
                </a:tc>
                <a:extLst>
                  <a:ext uri="{0D108BD9-81ED-4DB2-BD59-A6C34878D82A}">
                    <a16:rowId xmlns:a16="http://schemas.microsoft.com/office/drawing/2014/main" val="4183215919"/>
                  </a:ext>
                </a:extLst>
              </a:tr>
              <a:tr h="370840">
                <a:tc rowSpan="2">
                  <a:txBody>
                    <a:bodyPr/>
                    <a:lstStyle/>
                    <a:p>
                      <a:pPr algn="ctr"/>
                      <a:r>
                        <a:rPr lang="en-US" sz="2800" dirty="0"/>
                        <a:t>10 </a:t>
                      </a:r>
                      <a:r>
                        <a:rPr lang="en-US" sz="2800" dirty="0" err="1"/>
                        <a:t>ms</a:t>
                      </a:r>
                      <a:endParaRPr lang="en-US" sz="2800" dirty="0"/>
                    </a:p>
                  </a:txBody>
                  <a:tcPr anchor="ctr"/>
                </a:tc>
                <a:tc>
                  <a:txBody>
                    <a:bodyPr/>
                    <a:lstStyle/>
                    <a:p>
                      <a:pPr algn="ctr"/>
                      <a:r>
                        <a:rPr lang="en-US" sz="2800" dirty="0"/>
                        <a:t>20.7</a:t>
                      </a:r>
                    </a:p>
                  </a:txBody>
                  <a:tcPr/>
                </a:tc>
                <a:tc>
                  <a:txBody>
                    <a:bodyPr/>
                    <a:lstStyle/>
                    <a:p>
                      <a:pPr algn="ctr"/>
                      <a:r>
                        <a:rPr lang="en-US" sz="2800" dirty="0"/>
                        <a:t>48.4</a:t>
                      </a:r>
                    </a:p>
                  </a:txBody>
                  <a:tcPr/>
                </a:tc>
                <a:tc>
                  <a:txBody>
                    <a:bodyPr/>
                    <a:lstStyle/>
                    <a:p>
                      <a:pPr algn="ctr"/>
                      <a:r>
                        <a:rPr lang="en-US" sz="2800" dirty="0"/>
                        <a:t>162</a:t>
                      </a:r>
                    </a:p>
                  </a:txBody>
                  <a:tcPr/>
                </a:tc>
                <a:tc>
                  <a:txBody>
                    <a:bodyPr/>
                    <a:lstStyle/>
                    <a:p>
                      <a:pPr algn="ctr"/>
                      <a:r>
                        <a:rPr lang="en-US" sz="2800" dirty="0"/>
                        <a:t>1086</a:t>
                      </a:r>
                    </a:p>
                  </a:txBody>
                  <a:tcPr/>
                </a:tc>
                <a:extLst>
                  <a:ext uri="{0D108BD9-81ED-4DB2-BD59-A6C34878D82A}">
                    <a16:rowId xmlns:a16="http://schemas.microsoft.com/office/drawing/2014/main" val="2623613663"/>
                  </a:ext>
                </a:extLst>
              </a:tr>
              <a:tr h="370840">
                <a:tc vMerge="1">
                  <a:txBody>
                    <a:bodyPr/>
                    <a:lstStyle/>
                    <a:p>
                      <a:pPr algn="ctr"/>
                      <a:endParaRPr lang="en-US" sz="2800" dirty="0"/>
                    </a:p>
                  </a:txBody>
                  <a:tcPr/>
                </a:tc>
                <a:tc>
                  <a:txBody>
                    <a:bodyPr/>
                    <a:lstStyle/>
                    <a:p>
                      <a:pPr algn="ctr"/>
                      <a:r>
                        <a:rPr lang="en-US" sz="2800" dirty="0"/>
                        <a:t>40.6</a:t>
                      </a:r>
                    </a:p>
                  </a:txBody>
                  <a:tcPr/>
                </a:tc>
                <a:tc>
                  <a:txBody>
                    <a:bodyPr/>
                    <a:lstStyle/>
                    <a:p>
                      <a:pPr algn="ctr"/>
                      <a:r>
                        <a:rPr lang="en-US" sz="2800" dirty="0"/>
                        <a:t>64.2</a:t>
                      </a:r>
                    </a:p>
                  </a:txBody>
                  <a:tcPr/>
                </a:tc>
                <a:tc>
                  <a:txBody>
                    <a:bodyPr/>
                    <a:lstStyle/>
                    <a:p>
                      <a:pPr algn="ctr"/>
                      <a:r>
                        <a:rPr lang="en-US" sz="2800" dirty="0"/>
                        <a:t>136</a:t>
                      </a:r>
                    </a:p>
                  </a:txBody>
                  <a:tcPr/>
                </a:tc>
                <a:tc>
                  <a:txBody>
                    <a:bodyPr/>
                    <a:lstStyle/>
                    <a:p>
                      <a:pPr algn="ctr"/>
                      <a:r>
                        <a:rPr lang="en-US" sz="2800" dirty="0"/>
                        <a:t>382</a:t>
                      </a:r>
                    </a:p>
                  </a:txBody>
                  <a:tcPr/>
                </a:tc>
                <a:extLst>
                  <a:ext uri="{0D108BD9-81ED-4DB2-BD59-A6C34878D82A}">
                    <a16:rowId xmlns:a16="http://schemas.microsoft.com/office/drawing/2014/main" val="3056887386"/>
                  </a:ext>
                </a:extLst>
              </a:tr>
              <a:tr h="370840">
                <a:tc rowSpan="2">
                  <a:txBody>
                    <a:bodyPr/>
                    <a:lstStyle/>
                    <a:p>
                      <a:pPr algn="ctr"/>
                      <a:r>
                        <a:rPr lang="en-US" sz="2800" dirty="0"/>
                        <a:t>100 </a:t>
                      </a:r>
                      <a:r>
                        <a:rPr lang="en-US" sz="2800" dirty="0" err="1"/>
                        <a:t>ms</a:t>
                      </a:r>
                      <a:endParaRPr lang="en-US" sz="2800" dirty="0"/>
                    </a:p>
                  </a:txBody>
                  <a:tcPr anchor="ctr"/>
                </a:tc>
                <a:tc>
                  <a:txBody>
                    <a:bodyPr/>
                    <a:lstStyle/>
                    <a:p>
                      <a:pPr algn="ctr"/>
                      <a:r>
                        <a:rPr lang="en-US" sz="2800" dirty="0"/>
                        <a:t>201</a:t>
                      </a:r>
                    </a:p>
                  </a:txBody>
                  <a:tcPr/>
                </a:tc>
                <a:tc>
                  <a:txBody>
                    <a:bodyPr/>
                    <a:lstStyle/>
                    <a:p>
                      <a:pPr algn="ctr"/>
                      <a:r>
                        <a:rPr lang="en-US" sz="2800" dirty="0"/>
                        <a:t>408</a:t>
                      </a:r>
                    </a:p>
                  </a:txBody>
                  <a:tcPr/>
                </a:tc>
                <a:tc>
                  <a:txBody>
                    <a:bodyPr/>
                    <a:lstStyle/>
                    <a:p>
                      <a:pPr algn="ctr"/>
                      <a:r>
                        <a:rPr lang="en-US" sz="2800" dirty="0"/>
                        <a:t>1237</a:t>
                      </a:r>
                    </a:p>
                  </a:txBody>
                  <a:tcPr/>
                </a:tc>
                <a:tc>
                  <a:txBody>
                    <a:bodyPr/>
                    <a:lstStyle/>
                    <a:p>
                      <a:pPr algn="ctr"/>
                      <a:r>
                        <a:rPr lang="en-US" sz="2800" dirty="0"/>
                        <a:t>6061</a:t>
                      </a:r>
                    </a:p>
                  </a:txBody>
                  <a:tcPr/>
                </a:tc>
                <a:extLst>
                  <a:ext uri="{0D108BD9-81ED-4DB2-BD59-A6C34878D82A}">
                    <a16:rowId xmlns:a16="http://schemas.microsoft.com/office/drawing/2014/main" val="4133424850"/>
                  </a:ext>
                </a:extLst>
              </a:tr>
              <a:tr h="370840">
                <a:tc vMerge="1">
                  <a:txBody>
                    <a:bodyPr/>
                    <a:lstStyle/>
                    <a:p>
                      <a:pPr algn="ctr"/>
                      <a:endParaRPr lang="en-US" sz="2800" dirty="0"/>
                    </a:p>
                  </a:txBody>
                  <a:tcPr/>
                </a:tc>
                <a:tc>
                  <a:txBody>
                    <a:bodyPr/>
                    <a:lstStyle/>
                    <a:p>
                      <a:pPr algn="ctr"/>
                      <a:r>
                        <a:rPr lang="en-US" sz="2800" dirty="0"/>
                        <a:t>401</a:t>
                      </a:r>
                    </a:p>
                  </a:txBody>
                  <a:tcPr/>
                </a:tc>
                <a:tc>
                  <a:txBody>
                    <a:bodyPr/>
                    <a:lstStyle/>
                    <a:p>
                      <a:pPr algn="ctr"/>
                      <a:r>
                        <a:rPr lang="en-US" sz="2800" dirty="0"/>
                        <a:t>604</a:t>
                      </a:r>
                    </a:p>
                  </a:txBody>
                  <a:tcPr/>
                </a:tc>
                <a:tc>
                  <a:txBody>
                    <a:bodyPr/>
                    <a:lstStyle/>
                    <a:p>
                      <a:pPr algn="ctr"/>
                      <a:r>
                        <a:rPr lang="en-US" sz="2800" dirty="0"/>
                        <a:t>1395</a:t>
                      </a:r>
                    </a:p>
                  </a:txBody>
                  <a:tcPr/>
                </a:tc>
                <a:tc>
                  <a:txBody>
                    <a:bodyPr/>
                    <a:lstStyle/>
                    <a:p>
                      <a:pPr algn="ctr"/>
                      <a:r>
                        <a:rPr lang="en-US" sz="2800" dirty="0"/>
                        <a:t>2638</a:t>
                      </a:r>
                    </a:p>
                  </a:txBody>
                  <a:tcPr/>
                </a:tc>
                <a:extLst>
                  <a:ext uri="{0D108BD9-81ED-4DB2-BD59-A6C34878D82A}">
                    <a16:rowId xmlns:a16="http://schemas.microsoft.com/office/drawing/2014/main" val="763032330"/>
                  </a:ext>
                </a:extLst>
              </a:tr>
            </a:tbl>
          </a:graphicData>
        </a:graphic>
      </p:graphicFrame>
      <p:sp>
        <p:nvSpPr>
          <p:cNvPr id="7" name="TextBox 6">
            <a:extLst>
              <a:ext uri="{FF2B5EF4-FFF2-40B4-BE49-F238E27FC236}">
                <a16:creationId xmlns:a16="http://schemas.microsoft.com/office/drawing/2014/main" id="{9105FC14-2F1E-8C40-80E9-8AC17105D28F}"/>
              </a:ext>
            </a:extLst>
          </p:cNvPr>
          <p:cNvSpPr txBox="1"/>
          <p:nvPr/>
        </p:nvSpPr>
        <p:spPr>
          <a:xfrm>
            <a:off x="5108369" y="1898149"/>
            <a:ext cx="3089564" cy="523220"/>
          </a:xfrm>
          <a:prstGeom prst="rect">
            <a:avLst/>
          </a:prstGeom>
          <a:noFill/>
        </p:spPr>
        <p:txBody>
          <a:bodyPr wrap="square" rtlCol="0">
            <a:spAutoFit/>
          </a:bodyPr>
          <a:lstStyle/>
          <a:p>
            <a:pPr algn="ctr"/>
            <a:r>
              <a:rPr lang="en-US" sz="2800" dirty="0"/>
              <a:t>Number of rules</a:t>
            </a:r>
          </a:p>
        </p:txBody>
      </p:sp>
      <p:sp>
        <p:nvSpPr>
          <p:cNvPr id="9" name="Rectangle 8">
            <a:extLst>
              <a:ext uri="{FF2B5EF4-FFF2-40B4-BE49-F238E27FC236}">
                <a16:creationId xmlns:a16="http://schemas.microsoft.com/office/drawing/2014/main" id="{7324E2FF-7F5E-7F45-AA5A-C6146455D65D}"/>
              </a:ext>
            </a:extLst>
          </p:cNvPr>
          <p:cNvSpPr/>
          <p:nvPr/>
        </p:nvSpPr>
        <p:spPr>
          <a:xfrm>
            <a:off x="3863938" y="3463881"/>
            <a:ext cx="6003962"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CF4662C-9AD6-B944-850C-D4D15DBF3D2F}"/>
              </a:ext>
            </a:extLst>
          </p:cNvPr>
          <p:cNvSpPr/>
          <p:nvPr/>
        </p:nvSpPr>
        <p:spPr>
          <a:xfrm>
            <a:off x="3863938" y="3983168"/>
            <a:ext cx="6003962"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FEC942-F457-C24B-AB0A-508B528799B1}"/>
              </a:ext>
            </a:extLst>
          </p:cNvPr>
          <p:cNvSpPr/>
          <p:nvPr/>
        </p:nvSpPr>
        <p:spPr>
          <a:xfrm>
            <a:off x="3863938" y="4502457"/>
            <a:ext cx="6003962"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94AD271-35D9-7C4D-8086-54A89BAD217E}"/>
              </a:ext>
            </a:extLst>
          </p:cNvPr>
          <p:cNvSpPr/>
          <p:nvPr/>
        </p:nvSpPr>
        <p:spPr>
          <a:xfrm>
            <a:off x="3863938" y="5021746"/>
            <a:ext cx="6003962"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0A2148-3BA1-5D4D-B7AB-3257AD47A89E}"/>
              </a:ext>
            </a:extLst>
          </p:cNvPr>
          <p:cNvSpPr/>
          <p:nvPr/>
        </p:nvSpPr>
        <p:spPr>
          <a:xfrm>
            <a:off x="3863938" y="5541032"/>
            <a:ext cx="6003962"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B6A480-8558-CE48-9777-D6E39D107C3E}"/>
              </a:ext>
            </a:extLst>
          </p:cNvPr>
          <p:cNvSpPr/>
          <p:nvPr/>
        </p:nvSpPr>
        <p:spPr>
          <a:xfrm>
            <a:off x="3863938" y="2944588"/>
            <a:ext cx="6003962"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62D1C4A-69D6-6145-8714-5969FD09C03C}"/>
              </a:ext>
            </a:extLst>
          </p:cNvPr>
          <p:cNvSpPr txBox="1"/>
          <p:nvPr/>
        </p:nvSpPr>
        <p:spPr>
          <a:xfrm>
            <a:off x="7465103" y="847499"/>
            <a:ext cx="3888698" cy="646331"/>
          </a:xfrm>
          <a:prstGeom prst="rect">
            <a:avLst/>
          </a:prstGeom>
          <a:noFill/>
        </p:spPr>
        <p:txBody>
          <a:bodyPr wrap="square" rtlCol="0">
            <a:spAutoFit/>
          </a:bodyPr>
          <a:lstStyle/>
          <a:p>
            <a:pPr algn="r"/>
            <a:r>
              <a:rPr lang="en-US" sz="3600" b="1" dirty="0"/>
              <a:t>Setup time [</a:t>
            </a:r>
            <a:r>
              <a:rPr lang="en-US" sz="3600" b="1" dirty="0" err="1"/>
              <a:t>ms</a:t>
            </a:r>
            <a:r>
              <a:rPr lang="en-US" sz="3600" b="1" dirty="0"/>
              <a:t>]</a:t>
            </a:r>
          </a:p>
        </p:txBody>
      </p:sp>
      <p:sp>
        <p:nvSpPr>
          <p:cNvPr id="16" name="Rounded Rectangle 15">
            <a:extLst>
              <a:ext uri="{FF2B5EF4-FFF2-40B4-BE49-F238E27FC236}">
                <a16:creationId xmlns:a16="http://schemas.microsoft.com/office/drawing/2014/main" id="{18E71FAF-24CE-E54B-AA16-8CCE5408EA7C}"/>
              </a:ext>
            </a:extLst>
          </p:cNvPr>
          <p:cNvSpPr/>
          <p:nvPr/>
        </p:nvSpPr>
        <p:spPr>
          <a:xfrm>
            <a:off x="2438400" y="2017050"/>
            <a:ext cx="7315200" cy="3592047"/>
          </a:xfrm>
          <a:prstGeom prst="roundRect">
            <a:avLst/>
          </a:prstGeom>
          <a:solidFill>
            <a:schemeClr val="accent4">
              <a:lumMod val="20000"/>
              <a:lumOff val="80000"/>
            </a:schemeClr>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Setup time</a:t>
            </a:r>
          </a:p>
          <a:p>
            <a:pPr algn="ctr"/>
            <a:endParaRPr lang="en-US" sz="4000" dirty="0">
              <a:solidFill>
                <a:schemeClr val="tx1"/>
              </a:solidFill>
            </a:endParaRPr>
          </a:p>
          <a:p>
            <a:pPr algn="ctr"/>
            <a:r>
              <a:rPr lang="en-US" sz="4000" dirty="0">
                <a:solidFill>
                  <a:schemeClr val="tx1"/>
                </a:solidFill>
              </a:rPr>
              <a:t>Pre-computed (offline)</a:t>
            </a:r>
          </a:p>
        </p:txBody>
      </p:sp>
      <p:sp>
        <p:nvSpPr>
          <p:cNvPr id="17" name="Slide Number Placeholder 16">
            <a:extLst>
              <a:ext uri="{FF2B5EF4-FFF2-40B4-BE49-F238E27FC236}">
                <a16:creationId xmlns:a16="http://schemas.microsoft.com/office/drawing/2014/main" id="{A2F4889C-3DC5-3C4E-A73D-1F04B2CE507E}"/>
              </a:ext>
            </a:extLst>
          </p:cNvPr>
          <p:cNvSpPr>
            <a:spLocks noGrp="1"/>
          </p:cNvSpPr>
          <p:nvPr>
            <p:ph type="sldNum" sz="quarter" idx="12"/>
          </p:nvPr>
        </p:nvSpPr>
        <p:spPr/>
        <p:txBody>
          <a:bodyPr/>
          <a:lstStyle/>
          <a:p>
            <a:fld id="{29E49BD9-A789-9148-B663-B843E630A9C4}" type="slidenum">
              <a:rPr lang="en-US" smtClean="0"/>
              <a:t>13</a:t>
            </a:fld>
            <a:endParaRPr lang="en-US"/>
          </a:p>
        </p:txBody>
      </p:sp>
      <p:sp>
        <p:nvSpPr>
          <p:cNvPr id="18" name="TextBox 17">
            <a:extLst>
              <a:ext uri="{FF2B5EF4-FFF2-40B4-BE49-F238E27FC236}">
                <a16:creationId xmlns:a16="http://schemas.microsoft.com/office/drawing/2014/main" id="{119BC6B7-5517-4B4E-B660-D6D6A8FA4086}"/>
              </a:ext>
            </a:extLst>
          </p:cNvPr>
          <p:cNvSpPr txBox="1"/>
          <p:nvPr/>
        </p:nvSpPr>
        <p:spPr>
          <a:xfrm>
            <a:off x="647700" y="4234929"/>
            <a:ext cx="1325581" cy="523220"/>
          </a:xfrm>
          <a:prstGeom prst="rect">
            <a:avLst/>
          </a:prstGeom>
          <a:noFill/>
        </p:spPr>
        <p:txBody>
          <a:bodyPr wrap="square" rtlCol="0">
            <a:spAutoFit/>
          </a:bodyPr>
          <a:lstStyle/>
          <a:p>
            <a:pPr algn="ctr"/>
            <a:r>
              <a:rPr lang="en-US" sz="2800" dirty="0"/>
              <a:t>Latency</a:t>
            </a:r>
          </a:p>
        </p:txBody>
      </p:sp>
    </p:spTree>
    <p:extLst>
      <p:ext uri="{BB962C8B-B14F-4D97-AF65-F5344CB8AC3E}">
        <p14:creationId xmlns:p14="http://schemas.microsoft.com/office/powerpoint/2010/main" val="153291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mph" presetSubtype="2" fill="hold" nodeType="withEffect">
                                  <p:stCondLst>
                                    <p:cond delay="0"/>
                                  </p:stCondLst>
                                  <p:childTnLst>
                                    <p:animClr clrSpc="rgb" dir="cw">
                                      <p:cBhvr>
                                        <p:cTn id="8" dur="2000" fill="hold"/>
                                        <p:tgtEl>
                                          <p:spTgt spid="14"/>
                                        </p:tgtEl>
                                        <p:attrNameLst>
                                          <p:attrName>fillcolor</p:attrName>
                                        </p:attrNameLst>
                                      </p:cBhvr>
                                      <p:to>
                                        <a:srgbClr val="D5FC79"/>
                                      </p:to>
                                    </p:animClr>
                                    <p:set>
                                      <p:cBhvr>
                                        <p:cTn id="9" dur="2000" fill="hold"/>
                                        <p:tgtEl>
                                          <p:spTgt spid="14"/>
                                        </p:tgtEl>
                                        <p:attrNameLst>
                                          <p:attrName>fill.type</p:attrName>
                                        </p:attrNameLst>
                                      </p:cBhvr>
                                      <p:to>
                                        <p:strVal val="solid"/>
                                      </p:to>
                                    </p:set>
                                    <p:set>
                                      <p:cBhvr>
                                        <p:cTn id="10" dur="2000" fill="hold"/>
                                        <p:tgtEl>
                                          <p:spTgt spid="14"/>
                                        </p:tgtEl>
                                        <p:attrNameLst>
                                          <p:attrName>fill.on</p:attrName>
                                        </p:attrNameLst>
                                      </p:cBhvr>
                                      <p:to>
                                        <p:strVal val="true"/>
                                      </p:to>
                                    </p:set>
                                  </p:childTnLst>
                                </p:cTn>
                              </p:par>
                              <p:par>
                                <p:cTn id="11" presetID="1" presetClass="emph" presetSubtype="2" fill="hold" nodeType="withEffect">
                                  <p:stCondLst>
                                    <p:cond delay="0"/>
                                  </p:stCondLst>
                                  <p:childTnLst>
                                    <p:animClr clrSpc="rgb" dir="cw">
                                      <p:cBhvr>
                                        <p:cTn id="12" dur="2000" fill="hold"/>
                                        <p:tgtEl>
                                          <p:spTgt spid="10"/>
                                        </p:tgtEl>
                                        <p:attrNameLst>
                                          <p:attrName>fillcolor</p:attrName>
                                        </p:attrNameLst>
                                      </p:cBhvr>
                                      <p:to>
                                        <a:srgbClr val="D5FC79"/>
                                      </p:to>
                                    </p:animClr>
                                    <p:set>
                                      <p:cBhvr>
                                        <p:cTn id="13" dur="2000" fill="hold"/>
                                        <p:tgtEl>
                                          <p:spTgt spid="10"/>
                                        </p:tgtEl>
                                        <p:attrNameLst>
                                          <p:attrName>fill.type</p:attrName>
                                        </p:attrNameLst>
                                      </p:cBhvr>
                                      <p:to>
                                        <p:strVal val="solid"/>
                                      </p:to>
                                    </p:set>
                                    <p:set>
                                      <p:cBhvr>
                                        <p:cTn id="14" dur="2000" fill="hold"/>
                                        <p:tgtEl>
                                          <p:spTgt spid="10"/>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2000" fill="hold"/>
                                        <p:tgtEl>
                                          <p:spTgt spid="12"/>
                                        </p:tgtEl>
                                        <p:attrNameLst>
                                          <p:attrName>fillcolor</p:attrName>
                                        </p:attrNameLst>
                                      </p:cBhvr>
                                      <p:to>
                                        <a:srgbClr val="D5FC79"/>
                                      </p:to>
                                    </p:animClr>
                                    <p:set>
                                      <p:cBhvr>
                                        <p:cTn id="17" dur="2000" fill="hold"/>
                                        <p:tgtEl>
                                          <p:spTgt spid="12"/>
                                        </p:tgtEl>
                                        <p:attrNameLst>
                                          <p:attrName>fill.type</p:attrName>
                                        </p:attrNameLst>
                                      </p:cBhvr>
                                      <p:to>
                                        <p:strVal val="solid"/>
                                      </p:to>
                                    </p:set>
                                    <p:set>
                                      <p:cBhvr>
                                        <p:cTn id="18" dur="2000" fill="hold"/>
                                        <p:tgtEl>
                                          <p:spTgt spid="12"/>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D15C03-43A6-F043-8C52-26A729D56DA1}"/>
              </a:ext>
            </a:extLst>
          </p:cNvPr>
          <p:cNvSpPr>
            <a:spLocks noGrp="1"/>
          </p:cNvSpPr>
          <p:nvPr>
            <p:ph type="title"/>
          </p:nvPr>
        </p:nvSpPr>
        <p:spPr>
          <a:xfrm>
            <a:off x="838200" y="365125"/>
            <a:ext cx="10515600" cy="1325563"/>
          </a:xfrm>
        </p:spPr>
        <p:txBody>
          <a:bodyPr/>
          <a:lstStyle/>
          <a:p>
            <a:r>
              <a:rPr lang="en-US" dirty="0"/>
              <a:t>Distinct-Match benchmarks</a:t>
            </a:r>
          </a:p>
        </p:txBody>
      </p:sp>
      <p:graphicFrame>
        <p:nvGraphicFramePr>
          <p:cNvPr id="6" name="Content Placeholder 5">
            <a:extLst>
              <a:ext uri="{FF2B5EF4-FFF2-40B4-BE49-F238E27FC236}">
                <a16:creationId xmlns:a16="http://schemas.microsoft.com/office/drawing/2014/main" id="{25842A1F-0EB1-3C46-8180-778663A2A349}"/>
              </a:ext>
            </a:extLst>
          </p:cNvPr>
          <p:cNvGraphicFramePr>
            <a:graphicFrameLocks noGrp="1"/>
          </p:cNvGraphicFramePr>
          <p:nvPr>
            <p:ph idx="1"/>
            <p:extLst>
              <p:ext uri="{D42A27DB-BD31-4B8C-83A1-F6EECF244321}">
                <p14:modId xmlns:p14="http://schemas.microsoft.com/office/powerpoint/2010/main" val="1548904703"/>
              </p:ext>
            </p:extLst>
          </p:nvPr>
        </p:nvGraphicFramePr>
        <p:xfrm>
          <a:off x="1973281" y="2421369"/>
          <a:ext cx="7878290" cy="3627120"/>
        </p:xfrm>
        <a:graphic>
          <a:graphicData uri="http://schemas.openxmlformats.org/drawingml/2006/table">
            <a:tbl>
              <a:tblPr firstRow="1" firstCol="1" bandRow="1">
                <a:tableStyleId>{69C7853C-536D-4A76-A0AE-DD22124D55A5}</a:tableStyleId>
              </a:tblPr>
              <a:tblGrid>
                <a:gridCol w="1869374">
                  <a:extLst>
                    <a:ext uri="{9D8B030D-6E8A-4147-A177-3AD203B41FA5}">
                      <a16:colId xmlns:a16="http://schemas.microsoft.com/office/drawing/2014/main" val="4039149091"/>
                    </a:ext>
                  </a:extLst>
                </a:gridCol>
                <a:gridCol w="1502229">
                  <a:extLst>
                    <a:ext uri="{9D8B030D-6E8A-4147-A177-3AD203B41FA5}">
                      <a16:colId xmlns:a16="http://schemas.microsoft.com/office/drawing/2014/main" val="1650998351"/>
                    </a:ext>
                  </a:extLst>
                </a:gridCol>
                <a:gridCol w="1502229">
                  <a:extLst>
                    <a:ext uri="{9D8B030D-6E8A-4147-A177-3AD203B41FA5}">
                      <a16:colId xmlns:a16="http://schemas.microsoft.com/office/drawing/2014/main" val="2121623052"/>
                    </a:ext>
                  </a:extLst>
                </a:gridCol>
                <a:gridCol w="1502229">
                  <a:extLst>
                    <a:ext uri="{9D8B030D-6E8A-4147-A177-3AD203B41FA5}">
                      <a16:colId xmlns:a16="http://schemas.microsoft.com/office/drawing/2014/main" val="2345838624"/>
                    </a:ext>
                  </a:extLst>
                </a:gridCol>
                <a:gridCol w="1502229">
                  <a:extLst>
                    <a:ext uri="{9D8B030D-6E8A-4147-A177-3AD203B41FA5}">
                      <a16:colId xmlns:a16="http://schemas.microsoft.com/office/drawing/2014/main" val="1853033693"/>
                    </a:ext>
                  </a:extLst>
                </a:gridCol>
              </a:tblGrid>
              <a:tr h="370840">
                <a:tc>
                  <a:txBody>
                    <a:bodyPr/>
                    <a:lstStyle/>
                    <a:p>
                      <a:pPr algn="ctr"/>
                      <a:endParaRPr lang="en-US" sz="2800" dirty="0"/>
                    </a:p>
                  </a:txBody>
                  <a:tcPr/>
                </a:tc>
                <a:tc>
                  <a:txBody>
                    <a:bodyPr/>
                    <a:lstStyle/>
                    <a:p>
                      <a:pPr algn="ctr"/>
                      <a:r>
                        <a:rPr lang="en-US" sz="2800" dirty="0"/>
                        <a:t>1</a:t>
                      </a:r>
                    </a:p>
                  </a:txBody>
                  <a:tcPr/>
                </a:tc>
                <a:tc>
                  <a:txBody>
                    <a:bodyPr/>
                    <a:lstStyle/>
                    <a:p>
                      <a:pPr algn="ctr"/>
                      <a:r>
                        <a:rPr lang="en-US" sz="2800" dirty="0"/>
                        <a:t>50</a:t>
                      </a:r>
                    </a:p>
                  </a:txBody>
                  <a:tcPr/>
                </a:tc>
                <a:tc>
                  <a:txBody>
                    <a:bodyPr/>
                    <a:lstStyle/>
                    <a:p>
                      <a:pPr algn="ctr"/>
                      <a:r>
                        <a:rPr lang="en-US" sz="2800" dirty="0"/>
                        <a:t>500</a:t>
                      </a:r>
                    </a:p>
                  </a:txBody>
                  <a:tcPr/>
                </a:tc>
                <a:tc>
                  <a:txBody>
                    <a:bodyPr/>
                    <a:lstStyle/>
                    <a:p>
                      <a:pPr algn="ctr"/>
                      <a:r>
                        <a:rPr lang="en-US" sz="2800" dirty="0"/>
                        <a:t>5000</a:t>
                      </a:r>
                    </a:p>
                  </a:txBody>
                  <a:tcPr/>
                </a:tc>
                <a:extLst>
                  <a:ext uri="{0D108BD9-81ED-4DB2-BD59-A6C34878D82A}">
                    <a16:rowId xmlns:a16="http://schemas.microsoft.com/office/drawing/2014/main" val="628566648"/>
                  </a:ext>
                </a:extLst>
              </a:tr>
              <a:tr h="370840">
                <a:tc rowSpan="2">
                  <a:txBody>
                    <a:bodyPr/>
                    <a:lstStyle/>
                    <a:p>
                      <a:pPr algn="ctr"/>
                      <a:r>
                        <a:rPr lang="en-US" sz="2800" dirty="0"/>
                        <a:t>1 </a:t>
                      </a:r>
                      <a:r>
                        <a:rPr lang="en-US" sz="2800" dirty="0" err="1"/>
                        <a:t>ms</a:t>
                      </a:r>
                      <a:endParaRPr lang="en-US" sz="2800" dirty="0"/>
                    </a:p>
                  </a:txBody>
                  <a:tcPr anchor="ctr"/>
                </a:tc>
                <a:tc>
                  <a:txBody>
                    <a:bodyPr/>
                    <a:lstStyle/>
                    <a:p>
                      <a:pPr algn="ctr"/>
                      <a:r>
                        <a:rPr lang="en-US" sz="2800" dirty="0"/>
                        <a:t>2.75</a:t>
                      </a:r>
                    </a:p>
                  </a:txBody>
                  <a:tcPr/>
                </a:tc>
                <a:tc>
                  <a:txBody>
                    <a:bodyPr/>
                    <a:lstStyle/>
                    <a:p>
                      <a:pPr algn="ctr"/>
                      <a:r>
                        <a:rPr lang="en-US" sz="2800" dirty="0"/>
                        <a:t>12.6</a:t>
                      </a:r>
                    </a:p>
                  </a:txBody>
                  <a:tcPr/>
                </a:tc>
                <a:tc>
                  <a:txBody>
                    <a:bodyPr/>
                    <a:lstStyle/>
                    <a:p>
                      <a:pPr algn="ctr"/>
                      <a:r>
                        <a:rPr lang="en-US" sz="2800" dirty="0"/>
                        <a:t>94.5</a:t>
                      </a:r>
                    </a:p>
                  </a:txBody>
                  <a:tcPr/>
                </a:tc>
                <a:tc>
                  <a:txBody>
                    <a:bodyPr/>
                    <a:lstStyle/>
                    <a:p>
                      <a:pPr algn="ctr"/>
                      <a:r>
                        <a:rPr lang="en-US" sz="2800" dirty="0"/>
                        <a:t>1033</a:t>
                      </a:r>
                    </a:p>
                  </a:txBody>
                  <a:tcPr/>
                </a:tc>
                <a:extLst>
                  <a:ext uri="{0D108BD9-81ED-4DB2-BD59-A6C34878D82A}">
                    <a16:rowId xmlns:a16="http://schemas.microsoft.com/office/drawing/2014/main" val="3818378535"/>
                  </a:ext>
                </a:extLst>
              </a:tr>
              <a:tr h="370840">
                <a:tc vMerge="1">
                  <a:txBody>
                    <a:bodyPr/>
                    <a:lstStyle/>
                    <a:p>
                      <a:pPr algn="ctr"/>
                      <a:endParaRPr lang="en-US" sz="2800" dirty="0"/>
                    </a:p>
                  </a:txBody>
                  <a:tcPr/>
                </a:tc>
                <a:tc>
                  <a:txBody>
                    <a:bodyPr/>
                    <a:lstStyle/>
                    <a:p>
                      <a:pPr algn="ctr"/>
                      <a:r>
                        <a:rPr lang="en-US" sz="2800" dirty="0"/>
                        <a:t>4.63</a:t>
                      </a:r>
                    </a:p>
                  </a:txBody>
                  <a:tcPr/>
                </a:tc>
                <a:tc>
                  <a:txBody>
                    <a:bodyPr/>
                    <a:lstStyle/>
                    <a:p>
                      <a:pPr algn="ctr"/>
                      <a:r>
                        <a:rPr lang="en-US" sz="2800" dirty="0"/>
                        <a:t>10.2</a:t>
                      </a:r>
                    </a:p>
                  </a:txBody>
                  <a:tcPr/>
                </a:tc>
                <a:tc>
                  <a:txBody>
                    <a:bodyPr/>
                    <a:lstStyle/>
                    <a:p>
                      <a:pPr algn="ctr"/>
                      <a:r>
                        <a:rPr lang="en-US" sz="2800" dirty="0"/>
                        <a:t>30.5</a:t>
                      </a:r>
                    </a:p>
                  </a:txBody>
                  <a:tcPr/>
                </a:tc>
                <a:tc>
                  <a:txBody>
                    <a:bodyPr/>
                    <a:lstStyle/>
                    <a:p>
                      <a:pPr algn="ctr"/>
                      <a:r>
                        <a:rPr lang="en-US" sz="2800" dirty="0"/>
                        <a:t>151</a:t>
                      </a:r>
                    </a:p>
                  </a:txBody>
                  <a:tcPr/>
                </a:tc>
                <a:extLst>
                  <a:ext uri="{0D108BD9-81ED-4DB2-BD59-A6C34878D82A}">
                    <a16:rowId xmlns:a16="http://schemas.microsoft.com/office/drawing/2014/main" val="4183215919"/>
                  </a:ext>
                </a:extLst>
              </a:tr>
              <a:tr h="370840">
                <a:tc rowSpan="2">
                  <a:txBody>
                    <a:bodyPr/>
                    <a:lstStyle/>
                    <a:p>
                      <a:pPr algn="ctr"/>
                      <a:r>
                        <a:rPr lang="en-US" sz="2800" dirty="0"/>
                        <a:t>10 </a:t>
                      </a:r>
                      <a:r>
                        <a:rPr lang="en-US" sz="2800" dirty="0" err="1"/>
                        <a:t>ms</a:t>
                      </a:r>
                      <a:endParaRPr lang="en-US" sz="2800" dirty="0"/>
                    </a:p>
                  </a:txBody>
                  <a:tcPr anchor="ctr"/>
                </a:tc>
                <a:tc>
                  <a:txBody>
                    <a:bodyPr/>
                    <a:lstStyle/>
                    <a:p>
                      <a:pPr algn="ctr"/>
                      <a:r>
                        <a:rPr lang="en-US" sz="2800" dirty="0"/>
                        <a:t>20.7</a:t>
                      </a:r>
                    </a:p>
                  </a:txBody>
                  <a:tcPr/>
                </a:tc>
                <a:tc>
                  <a:txBody>
                    <a:bodyPr/>
                    <a:lstStyle/>
                    <a:p>
                      <a:pPr algn="ctr"/>
                      <a:r>
                        <a:rPr lang="en-US" sz="2800" dirty="0"/>
                        <a:t>48.4</a:t>
                      </a:r>
                    </a:p>
                  </a:txBody>
                  <a:tcPr/>
                </a:tc>
                <a:tc>
                  <a:txBody>
                    <a:bodyPr/>
                    <a:lstStyle/>
                    <a:p>
                      <a:pPr algn="ctr"/>
                      <a:r>
                        <a:rPr lang="en-US" sz="2800" dirty="0"/>
                        <a:t>162</a:t>
                      </a:r>
                    </a:p>
                  </a:txBody>
                  <a:tcPr/>
                </a:tc>
                <a:tc>
                  <a:txBody>
                    <a:bodyPr/>
                    <a:lstStyle/>
                    <a:p>
                      <a:pPr algn="ctr"/>
                      <a:r>
                        <a:rPr lang="en-US" sz="2800" dirty="0"/>
                        <a:t>1086</a:t>
                      </a:r>
                    </a:p>
                  </a:txBody>
                  <a:tcPr/>
                </a:tc>
                <a:extLst>
                  <a:ext uri="{0D108BD9-81ED-4DB2-BD59-A6C34878D82A}">
                    <a16:rowId xmlns:a16="http://schemas.microsoft.com/office/drawing/2014/main" val="2623613663"/>
                  </a:ext>
                </a:extLst>
              </a:tr>
              <a:tr h="370840">
                <a:tc vMerge="1">
                  <a:txBody>
                    <a:bodyPr/>
                    <a:lstStyle/>
                    <a:p>
                      <a:pPr algn="ctr"/>
                      <a:endParaRPr lang="en-US" sz="2800" dirty="0"/>
                    </a:p>
                  </a:txBody>
                  <a:tcPr/>
                </a:tc>
                <a:tc>
                  <a:txBody>
                    <a:bodyPr/>
                    <a:lstStyle/>
                    <a:p>
                      <a:pPr algn="ctr"/>
                      <a:r>
                        <a:rPr lang="en-US" sz="2800" dirty="0"/>
                        <a:t>40.6</a:t>
                      </a:r>
                    </a:p>
                  </a:txBody>
                  <a:tcPr/>
                </a:tc>
                <a:tc>
                  <a:txBody>
                    <a:bodyPr/>
                    <a:lstStyle/>
                    <a:p>
                      <a:pPr algn="ctr"/>
                      <a:r>
                        <a:rPr lang="en-US" sz="2800" dirty="0"/>
                        <a:t>64.2</a:t>
                      </a:r>
                    </a:p>
                  </a:txBody>
                  <a:tcPr/>
                </a:tc>
                <a:tc>
                  <a:txBody>
                    <a:bodyPr/>
                    <a:lstStyle/>
                    <a:p>
                      <a:pPr algn="ctr"/>
                      <a:r>
                        <a:rPr lang="en-US" sz="2800" dirty="0"/>
                        <a:t>136</a:t>
                      </a:r>
                    </a:p>
                  </a:txBody>
                  <a:tcPr/>
                </a:tc>
                <a:tc>
                  <a:txBody>
                    <a:bodyPr/>
                    <a:lstStyle/>
                    <a:p>
                      <a:pPr algn="ctr"/>
                      <a:r>
                        <a:rPr lang="en-US" sz="2800" dirty="0"/>
                        <a:t>382</a:t>
                      </a:r>
                    </a:p>
                  </a:txBody>
                  <a:tcPr/>
                </a:tc>
                <a:extLst>
                  <a:ext uri="{0D108BD9-81ED-4DB2-BD59-A6C34878D82A}">
                    <a16:rowId xmlns:a16="http://schemas.microsoft.com/office/drawing/2014/main" val="3056887386"/>
                  </a:ext>
                </a:extLst>
              </a:tr>
              <a:tr h="370840">
                <a:tc rowSpan="2">
                  <a:txBody>
                    <a:bodyPr/>
                    <a:lstStyle/>
                    <a:p>
                      <a:pPr algn="ctr"/>
                      <a:r>
                        <a:rPr lang="en-US" sz="2800" dirty="0"/>
                        <a:t>100 </a:t>
                      </a:r>
                      <a:r>
                        <a:rPr lang="en-US" sz="2800" dirty="0" err="1"/>
                        <a:t>ms</a:t>
                      </a:r>
                      <a:endParaRPr lang="en-US" sz="2800" dirty="0"/>
                    </a:p>
                  </a:txBody>
                  <a:tcPr anchor="ctr"/>
                </a:tc>
                <a:tc>
                  <a:txBody>
                    <a:bodyPr/>
                    <a:lstStyle/>
                    <a:p>
                      <a:pPr algn="ctr"/>
                      <a:r>
                        <a:rPr lang="en-US" sz="2800" dirty="0"/>
                        <a:t>201</a:t>
                      </a:r>
                    </a:p>
                  </a:txBody>
                  <a:tcPr/>
                </a:tc>
                <a:tc>
                  <a:txBody>
                    <a:bodyPr/>
                    <a:lstStyle/>
                    <a:p>
                      <a:pPr algn="ctr"/>
                      <a:r>
                        <a:rPr lang="en-US" sz="2800" dirty="0"/>
                        <a:t>408</a:t>
                      </a:r>
                    </a:p>
                  </a:txBody>
                  <a:tcPr/>
                </a:tc>
                <a:tc>
                  <a:txBody>
                    <a:bodyPr/>
                    <a:lstStyle/>
                    <a:p>
                      <a:pPr algn="ctr"/>
                      <a:r>
                        <a:rPr lang="en-US" sz="2800" dirty="0"/>
                        <a:t>1237</a:t>
                      </a:r>
                    </a:p>
                  </a:txBody>
                  <a:tcPr/>
                </a:tc>
                <a:tc>
                  <a:txBody>
                    <a:bodyPr/>
                    <a:lstStyle/>
                    <a:p>
                      <a:pPr algn="ctr"/>
                      <a:r>
                        <a:rPr lang="en-US" sz="2800" dirty="0"/>
                        <a:t>6061</a:t>
                      </a:r>
                    </a:p>
                  </a:txBody>
                  <a:tcPr/>
                </a:tc>
                <a:extLst>
                  <a:ext uri="{0D108BD9-81ED-4DB2-BD59-A6C34878D82A}">
                    <a16:rowId xmlns:a16="http://schemas.microsoft.com/office/drawing/2014/main" val="4133424850"/>
                  </a:ext>
                </a:extLst>
              </a:tr>
              <a:tr h="370840">
                <a:tc vMerge="1">
                  <a:txBody>
                    <a:bodyPr/>
                    <a:lstStyle/>
                    <a:p>
                      <a:pPr algn="ctr"/>
                      <a:endParaRPr lang="en-US" sz="2800" dirty="0"/>
                    </a:p>
                  </a:txBody>
                  <a:tcPr/>
                </a:tc>
                <a:tc>
                  <a:txBody>
                    <a:bodyPr/>
                    <a:lstStyle/>
                    <a:p>
                      <a:pPr algn="ctr"/>
                      <a:r>
                        <a:rPr lang="en-US" sz="2800" dirty="0"/>
                        <a:t>401</a:t>
                      </a:r>
                    </a:p>
                  </a:txBody>
                  <a:tcPr/>
                </a:tc>
                <a:tc>
                  <a:txBody>
                    <a:bodyPr/>
                    <a:lstStyle/>
                    <a:p>
                      <a:pPr algn="ctr"/>
                      <a:r>
                        <a:rPr lang="en-US" sz="2800" dirty="0"/>
                        <a:t>604</a:t>
                      </a:r>
                    </a:p>
                  </a:txBody>
                  <a:tcPr/>
                </a:tc>
                <a:tc>
                  <a:txBody>
                    <a:bodyPr/>
                    <a:lstStyle/>
                    <a:p>
                      <a:pPr algn="ctr"/>
                      <a:r>
                        <a:rPr lang="en-US" sz="2800" dirty="0"/>
                        <a:t>1395</a:t>
                      </a:r>
                    </a:p>
                  </a:txBody>
                  <a:tcPr/>
                </a:tc>
                <a:tc>
                  <a:txBody>
                    <a:bodyPr/>
                    <a:lstStyle/>
                    <a:p>
                      <a:pPr algn="ctr"/>
                      <a:r>
                        <a:rPr lang="en-US" sz="2800" dirty="0"/>
                        <a:t>2638</a:t>
                      </a:r>
                    </a:p>
                  </a:txBody>
                  <a:tcPr/>
                </a:tc>
                <a:extLst>
                  <a:ext uri="{0D108BD9-81ED-4DB2-BD59-A6C34878D82A}">
                    <a16:rowId xmlns:a16="http://schemas.microsoft.com/office/drawing/2014/main" val="763032330"/>
                  </a:ext>
                </a:extLst>
              </a:tr>
            </a:tbl>
          </a:graphicData>
        </a:graphic>
      </p:graphicFrame>
      <p:sp>
        <p:nvSpPr>
          <p:cNvPr id="7" name="TextBox 6">
            <a:extLst>
              <a:ext uri="{FF2B5EF4-FFF2-40B4-BE49-F238E27FC236}">
                <a16:creationId xmlns:a16="http://schemas.microsoft.com/office/drawing/2014/main" id="{9105FC14-2F1E-8C40-80E9-8AC17105D28F}"/>
              </a:ext>
            </a:extLst>
          </p:cNvPr>
          <p:cNvSpPr txBox="1"/>
          <p:nvPr/>
        </p:nvSpPr>
        <p:spPr>
          <a:xfrm>
            <a:off x="4367644" y="1903711"/>
            <a:ext cx="3089564" cy="523220"/>
          </a:xfrm>
          <a:prstGeom prst="rect">
            <a:avLst/>
          </a:prstGeom>
          <a:noFill/>
        </p:spPr>
        <p:txBody>
          <a:bodyPr wrap="square" rtlCol="0">
            <a:spAutoFit/>
          </a:bodyPr>
          <a:lstStyle/>
          <a:p>
            <a:pPr algn="ctr"/>
            <a:r>
              <a:rPr lang="en-US" sz="2800" dirty="0"/>
              <a:t>Number of rules</a:t>
            </a:r>
          </a:p>
        </p:txBody>
      </p:sp>
      <p:sp>
        <p:nvSpPr>
          <p:cNvPr id="8" name="TextBox 7">
            <a:extLst>
              <a:ext uri="{FF2B5EF4-FFF2-40B4-BE49-F238E27FC236}">
                <a16:creationId xmlns:a16="http://schemas.microsoft.com/office/drawing/2014/main" id="{671654C2-EC09-C54B-9193-B6BC5C0D0DF5}"/>
              </a:ext>
            </a:extLst>
          </p:cNvPr>
          <p:cNvSpPr txBox="1"/>
          <p:nvPr/>
        </p:nvSpPr>
        <p:spPr>
          <a:xfrm>
            <a:off x="647700" y="4234929"/>
            <a:ext cx="1325581" cy="523220"/>
          </a:xfrm>
          <a:prstGeom prst="rect">
            <a:avLst/>
          </a:prstGeom>
          <a:noFill/>
        </p:spPr>
        <p:txBody>
          <a:bodyPr wrap="square" rtlCol="0">
            <a:spAutoFit/>
          </a:bodyPr>
          <a:lstStyle/>
          <a:p>
            <a:pPr algn="ctr"/>
            <a:r>
              <a:rPr lang="en-US" sz="2800" dirty="0"/>
              <a:t>Latency</a:t>
            </a:r>
          </a:p>
        </p:txBody>
      </p:sp>
      <p:sp>
        <p:nvSpPr>
          <p:cNvPr id="9" name="Rectangle 8">
            <a:extLst>
              <a:ext uri="{FF2B5EF4-FFF2-40B4-BE49-F238E27FC236}">
                <a16:creationId xmlns:a16="http://schemas.microsoft.com/office/drawing/2014/main" id="{7324E2FF-7F5E-7F45-AA5A-C6146455D65D}"/>
              </a:ext>
            </a:extLst>
          </p:cNvPr>
          <p:cNvSpPr/>
          <p:nvPr/>
        </p:nvSpPr>
        <p:spPr>
          <a:xfrm>
            <a:off x="5350932" y="4502463"/>
            <a:ext cx="2980267"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CF4662C-9AD6-B944-850C-D4D15DBF3D2F}"/>
              </a:ext>
            </a:extLst>
          </p:cNvPr>
          <p:cNvSpPr/>
          <p:nvPr/>
        </p:nvSpPr>
        <p:spPr>
          <a:xfrm>
            <a:off x="3863939" y="3983168"/>
            <a:ext cx="6000332"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94AD271-35D9-7C4D-8086-54A89BAD217E}"/>
              </a:ext>
            </a:extLst>
          </p:cNvPr>
          <p:cNvSpPr/>
          <p:nvPr/>
        </p:nvSpPr>
        <p:spPr>
          <a:xfrm>
            <a:off x="3863939" y="5021746"/>
            <a:ext cx="6000332"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B6A480-8558-CE48-9777-D6E39D107C3E}"/>
              </a:ext>
            </a:extLst>
          </p:cNvPr>
          <p:cNvSpPr/>
          <p:nvPr/>
        </p:nvSpPr>
        <p:spPr>
          <a:xfrm>
            <a:off x="3863939" y="2944588"/>
            <a:ext cx="6000332"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62D1C4A-69D6-6145-8714-5969FD09C03C}"/>
              </a:ext>
            </a:extLst>
          </p:cNvPr>
          <p:cNvSpPr txBox="1"/>
          <p:nvPr/>
        </p:nvSpPr>
        <p:spPr>
          <a:xfrm>
            <a:off x="7914807" y="847499"/>
            <a:ext cx="3438994" cy="646331"/>
          </a:xfrm>
          <a:prstGeom prst="rect">
            <a:avLst/>
          </a:prstGeom>
          <a:noFill/>
        </p:spPr>
        <p:txBody>
          <a:bodyPr wrap="square" rtlCol="0">
            <a:spAutoFit/>
          </a:bodyPr>
          <a:lstStyle/>
          <a:p>
            <a:pPr algn="r"/>
            <a:r>
              <a:rPr lang="en-US" sz="3600" b="1" dirty="0"/>
              <a:t>Online time [</a:t>
            </a:r>
            <a:r>
              <a:rPr lang="en-US" sz="3600" b="1" dirty="0" err="1"/>
              <a:t>ms</a:t>
            </a:r>
            <a:r>
              <a:rPr lang="en-US" sz="3600" b="1" dirty="0"/>
              <a:t>]</a:t>
            </a:r>
          </a:p>
        </p:txBody>
      </p:sp>
      <p:sp>
        <p:nvSpPr>
          <p:cNvPr id="18" name="Rectangle 17">
            <a:extLst>
              <a:ext uri="{FF2B5EF4-FFF2-40B4-BE49-F238E27FC236}">
                <a16:creationId xmlns:a16="http://schemas.microsoft.com/office/drawing/2014/main" id="{A9B71B49-C372-3C44-871D-D799541EEA04}"/>
              </a:ext>
            </a:extLst>
          </p:cNvPr>
          <p:cNvSpPr/>
          <p:nvPr/>
        </p:nvSpPr>
        <p:spPr>
          <a:xfrm>
            <a:off x="3860757" y="5541050"/>
            <a:ext cx="1489859"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BC6987D-EBFD-6C49-B539-74636112295B}"/>
              </a:ext>
            </a:extLst>
          </p:cNvPr>
          <p:cNvSpPr/>
          <p:nvPr/>
        </p:nvSpPr>
        <p:spPr>
          <a:xfrm>
            <a:off x="5350615" y="5541037"/>
            <a:ext cx="2991873"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EECAC47-03AD-5A4F-8732-FCF3AB7ED4EC}"/>
              </a:ext>
            </a:extLst>
          </p:cNvPr>
          <p:cNvSpPr/>
          <p:nvPr/>
        </p:nvSpPr>
        <p:spPr>
          <a:xfrm>
            <a:off x="8342489" y="5541036"/>
            <a:ext cx="1509082"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29F6F0C-BE4A-3B4A-B92E-8F7F517A3EC8}"/>
              </a:ext>
            </a:extLst>
          </p:cNvPr>
          <p:cNvSpPr/>
          <p:nvPr/>
        </p:nvSpPr>
        <p:spPr>
          <a:xfrm>
            <a:off x="5350932" y="3463881"/>
            <a:ext cx="2980267"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5706473-D1B8-A348-B5C9-8F4614D89CA7}"/>
              </a:ext>
            </a:extLst>
          </p:cNvPr>
          <p:cNvSpPr/>
          <p:nvPr/>
        </p:nvSpPr>
        <p:spPr>
          <a:xfrm>
            <a:off x="3860757" y="3463880"/>
            <a:ext cx="1489859"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D99B930-52D7-1647-98E1-EE5C21512D2B}"/>
              </a:ext>
            </a:extLst>
          </p:cNvPr>
          <p:cNvSpPr/>
          <p:nvPr/>
        </p:nvSpPr>
        <p:spPr>
          <a:xfrm>
            <a:off x="8331200" y="4502462"/>
            <a:ext cx="1520371"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C47A2CC-2278-2846-AF17-33E8FCD0DD23}"/>
              </a:ext>
            </a:extLst>
          </p:cNvPr>
          <p:cNvSpPr/>
          <p:nvPr/>
        </p:nvSpPr>
        <p:spPr>
          <a:xfrm>
            <a:off x="8331200" y="3463880"/>
            <a:ext cx="1520371"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7A346AF-24C2-A14B-962C-112133D39EAD}"/>
              </a:ext>
            </a:extLst>
          </p:cNvPr>
          <p:cNvSpPr/>
          <p:nvPr/>
        </p:nvSpPr>
        <p:spPr>
          <a:xfrm>
            <a:off x="3860757" y="4502462"/>
            <a:ext cx="1489859" cy="5032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lide Number Placeholder 30">
            <a:extLst>
              <a:ext uri="{FF2B5EF4-FFF2-40B4-BE49-F238E27FC236}">
                <a16:creationId xmlns:a16="http://schemas.microsoft.com/office/drawing/2014/main" id="{79835EDF-ABEF-8B40-A902-9492CF4E37F6}"/>
              </a:ext>
            </a:extLst>
          </p:cNvPr>
          <p:cNvSpPr>
            <a:spLocks noGrp="1"/>
          </p:cNvSpPr>
          <p:nvPr>
            <p:ph type="sldNum" sz="quarter" idx="12"/>
          </p:nvPr>
        </p:nvSpPr>
        <p:spPr/>
        <p:txBody>
          <a:bodyPr/>
          <a:lstStyle/>
          <a:p>
            <a:fld id="{29E49BD9-A789-9148-B663-B843E630A9C4}" type="slidenum">
              <a:rPr lang="en-US" smtClean="0"/>
              <a:t>14</a:t>
            </a:fld>
            <a:endParaRPr lang="en-US"/>
          </a:p>
        </p:txBody>
      </p:sp>
    </p:spTree>
    <p:extLst>
      <p:ext uri="{BB962C8B-B14F-4D97-AF65-F5344CB8AC3E}">
        <p14:creationId xmlns:p14="http://schemas.microsoft.com/office/powerpoint/2010/main" val="369114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4" grpId="0" animBg="1"/>
      <p:bldP spid="24" grpId="1" animBg="1"/>
      <p:bldP spid="25" grpId="0" animBg="1"/>
      <p:bldP spid="26" grpId="0" animBg="1"/>
      <p:bldP spid="27" grpId="0" animBg="1"/>
      <p:bldP spid="2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ED97D-A15C-8143-A123-97C1E191C0B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E10B9C19-DF53-C142-A70A-E7E274F9EB0B}"/>
              </a:ext>
            </a:extLst>
          </p:cNvPr>
          <p:cNvSpPr>
            <a:spLocks noGrp="1"/>
          </p:cNvSpPr>
          <p:nvPr>
            <p:ph idx="1"/>
          </p:nvPr>
        </p:nvSpPr>
        <p:spPr/>
        <p:txBody>
          <a:bodyPr>
            <a:normAutofit/>
          </a:bodyPr>
          <a:lstStyle/>
          <a:p>
            <a:endParaRPr lang="en-US" sz="3600" dirty="0"/>
          </a:p>
          <a:p>
            <a:r>
              <a:rPr lang="en-US" sz="4000" dirty="0"/>
              <a:t>Analyzing the impact of BGP deflections</a:t>
            </a:r>
          </a:p>
          <a:p>
            <a:endParaRPr lang="en-US" sz="4000" dirty="0"/>
          </a:p>
          <a:p>
            <a:r>
              <a:rPr lang="en-US" sz="4000" dirty="0"/>
              <a:t>Distinct-Match primitive</a:t>
            </a:r>
          </a:p>
          <a:p>
            <a:endParaRPr lang="en-US" sz="4000" dirty="0"/>
          </a:p>
          <a:p>
            <a:r>
              <a:rPr lang="en-US" sz="4000" dirty="0"/>
              <a:t>Prelude system</a:t>
            </a:r>
          </a:p>
        </p:txBody>
      </p:sp>
      <p:sp>
        <p:nvSpPr>
          <p:cNvPr id="7" name="Slide Number Placeholder 6">
            <a:extLst>
              <a:ext uri="{FF2B5EF4-FFF2-40B4-BE49-F238E27FC236}">
                <a16:creationId xmlns:a16="http://schemas.microsoft.com/office/drawing/2014/main" id="{CE8479FA-7094-4347-8988-7E063CE343DA}"/>
              </a:ext>
            </a:extLst>
          </p:cNvPr>
          <p:cNvSpPr>
            <a:spLocks noGrp="1"/>
          </p:cNvSpPr>
          <p:nvPr>
            <p:ph type="sldNum" sz="quarter" idx="12"/>
          </p:nvPr>
        </p:nvSpPr>
        <p:spPr/>
        <p:txBody>
          <a:bodyPr/>
          <a:lstStyle/>
          <a:p>
            <a:fld id="{29E49BD9-A789-9148-B663-B843E630A9C4}" type="slidenum">
              <a:rPr lang="en-US" smtClean="0"/>
              <a:t>15</a:t>
            </a:fld>
            <a:endParaRPr lang="en-US"/>
          </a:p>
        </p:txBody>
      </p:sp>
    </p:spTree>
    <p:extLst>
      <p:ext uri="{BB962C8B-B14F-4D97-AF65-F5344CB8AC3E}">
        <p14:creationId xmlns:p14="http://schemas.microsoft.com/office/powerpoint/2010/main" val="83596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1" end="1"/>
                                            </p:txEl>
                                          </p:spTgt>
                                        </p:tgtEl>
                                        <p:attrNameLst>
                                          <p:attrName>style.opacity</p:attrName>
                                        </p:attrNameLst>
                                      </p:cBhvr>
                                      <p:to>
                                        <p:strVal val="0.5"/>
                                      </p:to>
                                    </p:set>
                                    <p:animEffect filter="image" prLst="opacity: 0.5">
                                      <p:cBhvr rctx="IE">
                                        <p:cTn id="7" dur="indefinite"/>
                                        <p:tgtEl>
                                          <p:spTgt spid="3">
                                            <p:txEl>
                                              <p:pRg st="1" end="1"/>
                                            </p:txEl>
                                          </p:spTgt>
                                        </p:tgtEl>
                                      </p:cBhvr>
                                    </p:animEffect>
                                  </p:childTnLst>
                                </p:cTn>
                              </p:par>
                              <p:par>
                                <p:cTn id="8" presetID="9" presetClass="emph" presetSubtype="0" nodeType="withEffect">
                                  <p:stCondLst>
                                    <p:cond delay="0"/>
                                  </p:stCondLst>
                                  <p:childTnLst>
                                    <p:set>
                                      <p:cBhvr>
                                        <p:cTn id="9" dur="indefinite"/>
                                        <p:tgtEl>
                                          <p:spTgt spid="3">
                                            <p:txEl>
                                              <p:pRg st="3" end="3"/>
                                            </p:txEl>
                                          </p:spTgt>
                                        </p:tgtEl>
                                        <p:attrNameLst>
                                          <p:attrName>style.opacity</p:attrName>
                                        </p:attrNameLst>
                                      </p:cBhvr>
                                      <p:to>
                                        <p:strVal val="0.5"/>
                                      </p:to>
                                    </p:set>
                                    <p:animEffect filter="image" prLst="opacity: 0.5">
                                      <p:cBhvr rctx="IE">
                                        <p:cTn id="10" dur="indefinite"/>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31">
            <a:extLst>
              <a:ext uri="{FF2B5EF4-FFF2-40B4-BE49-F238E27FC236}">
                <a16:creationId xmlns:a16="http://schemas.microsoft.com/office/drawing/2014/main" id="{B2E6F56D-C9C0-A945-8B5F-3043D3991EA0}"/>
              </a:ext>
            </a:extLst>
          </p:cNvPr>
          <p:cNvGraphicFramePr>
            <a:graphicFrameLocks noGrp="1"/>
          </p:cNvGraphicFramePr>
          <p:nvPr>
            <p:extLst/>
          </p:nvPr>
        </p:nvGraphicFramePr>
        <p:xfrm>
          <a:off x="350964" y="545045"/>
          <a:ext cx="5219131" cy="2377440"/>
        </p:xfrm>
        <a:graphic>
          <a:graphicData uri="http://schemas.openxmlformats.org/drawingml/2006/table">
            <a:tbl>
              <a:tblPr firstRow="1">
                <a:tableStyleId>{5C22544A-7EE6-4342-B048-85BDC9FD1C3A}</a:tableStyleId>
              </a:tblPr>
              <a:tblGrid>
                <a:gridCol w="1304539">
                  <a:extLst>
                    <a:ext uri="{9D8B030D-6E8A-4147-A177-3AD203B41FA5}">
                      <a16:colId xmlns:a16="http://schemas.microsoft.com/office/drawing/2014/main" val="939753499"/>
                    </a:ext>
                  </a:extLst>
                </a:gridCol>
                <a:gridCol w="1079500">
                  <a:extLst>
                    <a:ext uri="{9D8B030D-6E8A-4147-A177-3AD203B41FA5}">
                      <a16:colId xmlns:a16="http://schemas.microsoft.com/office/drawing/2014/main" val="388575346"/>
                    </a:ext>
                  </a:extLst>
                </a:gridCol>
                <a:gridCol w="1308100">
                  <a:extLst>
                    <a:ext uri="{9D8B030D-6E8A-4147-A177-3AD203B41FA5}">
                      <a16:colId xmlns:a16="http://schemas.microsoft.com/office/drawing/2014/main" val="2810383892"/>
                    </a:ext>
                  </a:extLst>
                </a:gridCol>
                <a:gridCol w="1526992">
                  <a:extLst>
                    <a:ext uri="{9D8B030D-6E8A-4147-A177-3AD203B41FA5}">
                      <a16:colId xmlns:a16="http://schemas.microsoft.com/office/drawing/2014/main" val="206598088"/>
                    </a:ext>
                  </a:extLst>
                </a:gridCol>
              </a:tblGrid>
              <a:tr h="482693">
                <a:tc>
                  <a:txBody>
                    <a:bodyPr/>
                    <a:lstStyle/>
                    <a:p>
                      <a:pPr algn="ctr"/>
                      <a:r>
                        <a:rPr lang="en-US" sz="2400" dirty="0"/>
                        <a:t>Installed by</a:t>
                      </a:r>
                    </a:p>
                  </a:txBody>
                  <a:tcPr/>
                </a:tc>
                <a:tc>
                  <a:txBody>
                    <a:bodyPr/>
                    <a:lstStyle/>
                    <a:p>
                      <a:pPr algn="ctr"/>
                      <a:r>
                        <a:rPr lang="en-US" sz="2400" dirty="0"/>
                        <a:t>Match</a:t>
                      </a:r>
                    </a:p>
                  </a:txBody>
                  <a:tcPr/>
                </a:tc>
                <a:tc>
                  <a:txBody>
                    <a:bodyPr/>
                    <a:lstStyle/>
                    <a:p>
                      <a:pPr algn="ctr"/>
                      <a:r>
                        <a:rPr lang="en-US" sz="2400" dirty="0"/>
                        <a:t>Forward to</a:t>
                      </a:r>
                    </a:p>
                  </a:txBody>
                  <a:tcPr/>
                </a:tc>
                <a:tc>
                  <a:txBody>
                    <a:bodyPr/>
                    <a:lstStyle/>
                    <a:p>
                      <a:pPr algn="ctr"/>
                      <a:r>
                        <a:rPr lang="en-US" sz="2400" dirty="0"/>
                        <a:t>Path</a:t>
                      </a:r>
                    </a:p>
                  </a:txBody>
                  <a:tcPr/>
                </a:tc>
                <a:extLst>
                  <a:ext uri="{0D108BD9-81ED-4DB2-BD59-A6C34878D82A}">
                    <a16:rowId xmlns:a16="http://schemas.microsoft.com/office/drawing/2014/main" val="3978388940"/>
                  </a:ext>
                </a:extLst>
              </a:tr>
              <a:tr h="482693">
                <a:tc>
                  <a:txBody>
                    <a:bodyPr/>
                    <a:lstStyle/>
                    <a:p>
                      <a:pPr algn="ctr"/>
                      <a:r>
                        <a:rPr lang="en-US" sz="2800" dirty="0"/>
                        <a:t>N</a:t>
                      </a:r>
                    </a:p>
                  </a:txBody>
                  <a:tcPr/>
                </a:tc>
                <a:tc>
                  <a:txBody>
                    <a:bodyPr/>
                    <a:lstStyle/>
                    <a:p>
                      <a:pPr algn="ctr"/>
                      <a:r>
                        <a:rPr lang="en-US" sz="2800" dirty="0"/>
                        <a:t>VoIP</a:t>
                      </a:r>
                    </a:p>
                  </a:txBody>
                  <a:tcPr/>
                </a:tc>
                <a:tc>
                  <a:txBody>
                    <a:bodyPr/>
                    <a:lstStyle/>
                    <a:p>
                      <a:pPr algn="ctr"/>
                      <a:r>
                        <a:rPr lang="en-US" sz="2800" dirty="0"/>
                        <a:t>M</a:t>
                      </a:r>
                    </a:p>
                  </a:txBody>
                  <a:tcPr/>
                </a:tc>
                <a:tc>
                  <a:txBody>
                    <a:bodyPr/>
                    <a:lstStyle/>
                    <a:p>
                      <a:pPr algn="ctr"/>
                      <a:r>
                        <a:rPr lang="en-US" sz="2800" dirty="0"/>
                        <a:t>M B Z</a:t>
                      </a:r>
                    </a:p>
                  </a:txBody>
                  <a:tcPr/>
                </a:tc>
                <a:extLst>
                  <a:ext uri="{0D108BD9-81ED-4DB2-BD59-A6C34878D82A}">
                    <a16:rowId xmlns:a16="http://schemas.microsoft.com/office/drawing/2014/main" val="3077739224"/>
                  </a:ext>
                </a:extLst>
              </a:tr>
              <a:tr h="482693">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669814259"/>
                  </a:ext>
                </a:extLst>
              </a:tr>
              <a:tr h="482693">
                <a:tc>
                  <a:txBody>
                    <a:bodyPr/>
                    <a:lstStyle/>
                    <a:p>
                      <a:pPr algn="ctr"/>
                      <a:r>
                        <a:rPr lang="en-US" sz="2800" dirty="0"/>
                        <a:t>B</a:t>
                      </a:r>
                    </a:p>
                  </a:txBody>
                  <a:tcPr/>
                </a:tc>
                <a:tc>
                  <a:txBody>
                    <a:bodyPr/>
                    <a:lstStyle/>
                    <a:p>
                      <a:pPr algn="ctr"/>
                      <a:r>
                        <a:rPr lang="en-US" sz="2800" dirty="0"/>
                        <a:t>VoIP</a:t>
                      </a:r>
                    </a:p>
                  </a:txBody>
                  <a:tcPr/>
                </a:tc>
                <a:tc>
                  <a:txBody>
                    <a:bodyPr/>
                    <a:lstStyle/>
                    <a:p>
                      <a:pPr algn="ctr"/>
                      <a:r>
                        <a:rPr lang="en-US" sz="2800" dirty="0"/>
                        <a:t>A</a:t>
                      </a:r>
                    </a:p>
                  </a:txBody>
                  <a:tcPr/>
                </a:tc>
                <a:tc>
                  <a:txBody>
                    <a:bodyPr/>
                    <a:lstStyle/>
                    <a:p>
                      <a:pPr algn="ctr"/>
                      <a:r>
                        <a:rPr lang="en-US" sz="2800" dirty="0"/>
                        <a:t>A N Z</a:t>
                      </a:r>
                    </a:p>
                  </a:txBody>
                  <a:tcPr/>
                </a:tc>
                <a:extLst>
                  <a:ext uri="{0D108BD9-81ED-4DB2-BD59-A6C34878D82A}">
                    <a16:rowId xmlns:a16="http://schemas.microsoft.com/office/drawing/2014/main" val="2183108642"/>
                  </a:ext>
                </a:extLst>
              </a:tr>
            </a:tbl>
          </a:graphicData>
        </a:graphic>
      </p:graphicFrame>
      <p:sp>
        <p:nvSpPr>
          <p:cNvPr id="33" name="TextBox 32">
            <a:extLst>
              <a:ext uri="{FF2B5EF4-FFF2-40B4-BE49-F238E27FC236}">
                <a16:creationId xmlns:a16="http://schemas.microsoft.com/office/drawing/2014/main" id="{78BFA71C-47F9-EB4D-A378-FFAB5D00679F}"/>
              </a:ext>
            </a:extLst>
          </p:cNvPr>
          <p:cNvSpPr txBox="1"/>
          <p:nvPr/>
        </p:nvSpPr>
        <p:spPr>
          <a:xfrm>
            <a:off x="575061" y="4012266"/>
            <a:ext cx="5191257" cy="1897955"/>
          </a:xfrm>
          <a:prstGeom prst="rect">
            <a:avLst/>
          </a:prstGeom>
          <a:noFill/>
        </p:spPr>
        <p:txBody>
          <a:bodyPr wrap="square" rtlCol="0">
            <a:spAutoFit/>
          </a:bodyPr>
          <a:lstStyle/>
          <a:p>
            <a:r>
              <a:rPr lang="en-US" sz="3200" b="1" dirty="0"/>
              <a:t>B</a:t>
            </a:r>
            <a:r>
              <a:rPr lang="en-US" sz="3200" dirty="0"/>
              <a:t> → SDX</a:t>
            </a:r>
            <a:r>
              <a:rPr lang="en-US" sz="3200" baseline="-25000" dirty="0"/>
              <a:t>1</a:t>
            </a:r>
          </a:p>
          <a:p>
            <a:endParaRPr lang="en-US" sz="3200" baseline="-25000" dirty="0"/>
          </a:p>
          <a:p>
            <a:r>
              <a:rPr lang="en-US" sz="3200" dirty="0"/>
              <a:t>“Deflect VoIP traffic to </a:t>
            </a:r>
            <a:r>
              <a:rPr lang="en-US" sz="3200" b="1" dirty="0"/>
              <a:t>A</a:t>
            </a:r>
          </a:p>
          <a:p>
            <a:r>
              <a:rPr lang="en-US" sz="3200" dirty="0"/>
              <a:t>	Using BGP route (</a:t>
            </a:r>
            <a:r>
              <a:rPr lang="en-US" sz="3200" b="1" dirty="0"/>
              <a:t>A N Z</a:t>
            </a:r>
            <a:r>
              <a:rPr lang="en-US" sz="3200" dirty="0"/>
              <a:t>)”</a:t>
            </a:r>
          </a:p>
        </p:txBody>
      </p:sp>
      <p:sp>
        <p:nvSpPr>
          <p:cNvPr id="36" name="TextBox 35">
            <a:extLst>
              <a:ext uri="{FF2B5EF4-FFF2-40B4-BE49-F238E27FC236}">
                <a16:creationId xmlns:a16="http://schemas.microsoft.com/office/drawing/2014/main" id="{02484233-6991-BB44-AD92-B90AD4C227B1}"/>
              </a:ext>
            </a:extLst>
          </p:cNvPr>
          <p:cNvSpPr txBox="1"/>
          <p:nvPr/>
        </p:nvSpPr>
        <p:spPr>
          <a:xfrm>
            <a:off x="575061" y="4012266"/>
            <a:ext cx="5191257" cy="1405513"/>
          </a:xfrm>
          <a:prstGeom prst="rect">
            <a:avLst/>
          </a:prstGeom>
          <a:noFill/>
        </p:spPr>
        <p:txBody>
          <a:bodyPr wrap="square" rtlCol="0">
            <a:spAutoFit/>
          </a:bodyPr>
          <a:lstStyle/>
          <a:p>
            <a:r>
              <a:rPr lang="en-US" sz="3200" dirty="0"/>
              <a:t>SDX</a:t>
            </a:r>
            <a:r>
              <a:rPr lang="en-US" sz="3200" baseline="-25000" dirty="0"/>
              <a:t>1</a:t>
            </a:r>
            <a:r>
              <a:rPr lang="en-US" sz="3200" dirty="0"/>
              <a:t> checks (</a:t>
            </a:r>
            <a:r>
              <a:rPr lang="en-US" sz="3200" b="1" dirty="0"/>
              <a:t>A N Z</a:t>
            </a:r>
            <a:r>
              <a:rPr lang="en-US" sz="3200" dirty="0"/>
              <a:t>)</a:t>
            </a:r>
          </a:p>
          <a:p>
            <a:endParaRPr lang="en-US" sz="3200" baseline="-25000" dirty="0"/>
          </a:p>
          <a:p>
            <a:r>
              <a:rPr lang="en-US" sz="3200" dirty="0"/>
              <a:t>SDX</a:t>
            </a:r>
            <a:r>
              <a:rPr lang="en-US" sz="3200" baseline="-25000" dirty="0"/>
              <a:t>2</a:t>
            </a:r>
            <a:r>
              <a:rPr lang="en-US" sz="3200" dirty="0"/>
              <a:t> in Path</a:t>
            </a:r>
          </a:p>
        </p:txBody>
      </p:sp>
      <p:sp>
        <p:nvSpPr>
          <p:cNvPr id="45" name="Rectangle 44">
            <a:extLst>
              <a:ext uri="{FF2B5EF4-FFF2-40B4-BE49-F238E27FC236}">
                <a16:creationId xmlns:a16="http://schemas.microsoft.com/office/drawing/2014/main" id="{1A5252FC-288F-4043-AAA8-16EB86A9F335}"/>
              </a:ext>
            </a:extLst>
          </p:cNvPr>
          <p:cNvSpPr/>
          <p:nvPr/>
        </p:nvSpPr>
        <p:spPr>
          <a:xfrm>
            <a:off x="169333" y="2223911"/>
            <a:ext cx="5596985" cy="1064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88B6B22-7BF3-434C-A1DD-F23DFE1D4685}"/>
              </a:ext>
            </a:extLst>
          </p:cNvPr>
          <p:cNvSpPr/>
          <p:nvPr/>
        </p:nvSpPr>
        <p:spPr>
          <a:xfrm>
            <a:off x="4035779" y="524934"/>
            <a:ext cx="1698978" cy="1405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48D09B1A-4BBC-D04F-A684-264D25893889}"/>
              </a:ext>
            </a:extLst>
          </p:cNvPr>
          <p:cNvSpPr/>
          <p:nvPr/>
        </p:nvSpPr>
        <p:spPr>
          <a:xfrm>
            <a:off x="10123628" y="3256135"/>
            <a:ext cx="1614280" cy="931136"/>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sp>
        <p:nvSpPr>
          <p:cNvPr id="57" name="Rounded Rectangle 56">
            <a:extLst>
              <a:ext uri="{FF2B5EF4-FFF2-40B4-BE49-F238E27FC236}">
                <a16:creationId xmlns:a16="http://schemas.microsoft.com/office/drawing/2014/main" id="{282FF687-3CA2-334C-9D61-219AC9962209}"/>
              </a:ext>
            </a:extLst>
          </p:cNvPr>
          <p:cNvSpPr/>
          <p:nvPr/>
        </p:nvSpPr>
        <p:spPr>
          <a:xfrm>
            <a:off x="6261142" y="3256135"/>
            <a:ext cx="1614280" cy="931136"/>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sp>
        <p:nvSpPr>
          <p:cNvPr id="58" name="TextBox 57">
            <a:extLst>
              <a:ext uri="{FF2B5EF4-FFF2-40B4-BE49-F238E27FC236}">
                <a16:creationId xmlns:a16="http://schemas.microsoft.com/office/drawing/2014/main" id="{06362CBB-E88E-894E-BD5E-523804ABE447}"/>
              </a:ext>
            </a:extLst>
          </p:cNvPr>
          <p:cNvSpPr txBox="1"/>
          <p:nvPr/>
        </p:nvSpPr>
        <p:spPr>
          <a:xfrm>
            <a:off x="6451873" y="3445998"/>
            <a:ext cx="927652" cy="523220"/>
          </a:xfrm>
          <a:prstGeom prst="rect">
            <a:avLst/>
          </a:prstGeom>
          <a:noFill/>
        </p:spPr>
        <p:txBody>
          <a:bodyPr wrap="square" rtlCol="0">
            <a:spAutoFit/>
          </a:bodyPr>
          <a:lstStyle/>
          <a:p>
            <a:r>
              <a:rPr lang="en-US" sz="2800" dirty="0"/>
              <a:t>SDX</a:t>
            </a:r>
            <a:r>
              <a:rPr lang="en-US" sz="2800" baseline="-25000" dirty="0"/>
              <a:t>1</a:t>
            </a:r>
          </a:p>
        </p:txBody>
      </p:sp>
      <p:sp>
        <p:nvSpPr>
          <p:cNvPr id="59" name="TextBox 58">
            <a:extLst>
              <a:ext uri="{FF2B5EF4-FFF2-40B4-BE49-F238E27FC236}">
                <a16:creationId xmlns:a16="http://schemas.microsoft.com/office/drawing/2014/main" id="{8F1B82A1-B620-F64D-BADF-4AF594C6427D}"/>
              </a:ext>
            </a:extLst>
          </p:cNvPr>
          <p:cNvSpPr txBox="1"/>
          <p:nvPr/>
        </p:nvSpPr>
        <p:spPr>
          <a:xfrm>
            <a:off x="10707024" y="3445998"/>
            <a:ext cx="871889" cy="523220"/>
          </a:xfrm>
          <a:prstGeom prst="rect">
            <a:avLst/>
          </a:prstGeom>
          <a:noFill/>
        </p:spPr>
        <p:txBody>
          <a:bodyPr wrap="square" rtlCol="0">
            <a:spAutoFit/>
          </a:bodyPr>
          <a:lstStyle/>
          <a:p>
            <a:pPr algn="r"/>
            <a:r>
              <a:rPr lang="en-US" sz="2800" dirty="0"/>
              <a:t>SDX</a:t>
            </a:r>
            <a:r>
              <a:rPr lang="en-US" sz="2800" baseline="-25000" dirty="0"/>
              <a:t>2</a:t>
            </a:r>
          </a:p>
        </p:txBody>
      </p:sp>
      <p:cxnSp>
        <p:nvCxnSpPr>
          <p:cNvPr id="60" name="Straight Connector 59">
            <a:extLst>
              <a:ext uri="{FF2B5EF4-FFF2-40B4-BE49-F238E27FC236}">
                <a16:creationId xmlns:a16="http://schemas.microsoft.com/office/drawing/2014/main" id="{E8E34F83-5832-1B4D-96DE-FDDE37986037}"/>
              </a:ext>
            </a:extLst>
          </p:cNvPr>
          <p:cNvCxnSpPr>
            <a:stCxn id="74" idx="3"/>
            <a:endCxn id="75" idx="7"/>
          </p:cNvCxnSpPr>
          <p:nvPr/>
        </p:nvCxnSpPr>
        <p:spPr>
          <a:xfrm flipH="1">
            <a:off x="7859159" y="1393073"/>
            <a:ext cx="874611" cy="101763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581836-F50E-3944-9747-15F2E2E737F3}"/>
              </a:ext>
            </a:extLst>
          </p:cNvPr>
          <p:cNvCxnSpPr>
            <a:cxnSpLocks/>
            <a:stCxn id="75" idx="5"/>
          </p:cNvCxnSpPr>
          <p:nvPr/>
        </p:nvCxnSpPr>
        <p:spPr>
          <a:xfrm>
            <a:off x="7859159" y="2877314"/>
            <a:ext cx="2493069" cy="19698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7B70E66-1112-704A-A17E-31C56FC1BD50}"/>
              </a:ext>
            </a:extLst>
          </p:cNvPr>
          <p:cNvCxnSpPr>
            <a:cxnSpLocks/>
          </p:cNvCxnSpPr>
          <p:nvPr/>
        </p:nvCxnSpPr>
        <p:spPr>
          <a:xfrm flipH="1">
            <a:off x="7761428" y="2728787"/>
            <a:ext cx="2499360" cy="2057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7C8AA95-16F6-4B4E-8477-532BA93EECB7}"/>
              </a:ext>
            </a:extLst>
          </p:cNvPr>
          <p:cNvCxnSpPr>
            <a:cxnSpLocks/>
          </p:cNvCxnSpPr>
          <p:nvPr/>
        </p:nvCxnSpPr>
        <p:spPr>
          <a:xfrm flipH="1">
            <a:off x="7855103" y="1404365"/>
            <a:ext cx="874611" cy="1017639"/>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6781625-AD6E-D447-9284-4AD07CAF95D4}"/>
              </a:ext>
            </a:extLst>
          </p:cNvPr>
          <p:cNvCxnSpPr>
            <a:cxnSpLocks/>
            <a:stCxn id="75" idx="5"/>
          </p:cNvCxnSpPr>
          <p:nvPr/>
        </p:nvCxnSpPr>
        <p:spPr>
          <a:xfrm>
            <a:off x="7859159" y="2877314"/>
            <a:ext cx="2401629" cy="1908873"/>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F01C10E-2A58-3044-90F6-5D9CEB657E6B}"/>
              </a:ext>
            </a:extLst>
          </p:cNvPr>
          <p:cNvCxnSpPr>
            <a:cxnSpLocks/>
          </p:cNvCxnSpPr>
          <p:nvPr/>
        </p:nvCxnSpPr>
        <p:spPr>
          <a:xfrm>
            <a:off x="9152379" y="1389664"/>
            <a:ext cx="971249" cy="1021048"/>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9663571-3A95-7C4D-B763-6CBB2073BBC9}"/>
              </a:ext>
            </a:extLst>
          </p:cNvPr>
          <p:cNvCxnSpPr>
            <a:cxnSpLocks/>
          </p:cNvCxnSpPr>
          <p:nvPr/>
        </p:nvCxnSpPr>
        <p:spPr>
          <a:xfrm flipH="1">
            <a:off x="7625858" y="2850707"/>
            <a:ext cx="2497770" cy="2083221"/>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BD07035-4E64-2E4A-8438-D5FC72F7908E}"/>
              </a:ext>
            </a:extLst>
          </p:cNvPr>
          <p:cNvCxnSpPr>
            <a:cxnSpLocks/>
            <a:stCxn id="75" idx="1"/>
            <a:endCxn id="76" idx="3"/>
          </p:cNvCxnSpPr>
          <p:nvPr/>
        </p:nvCxnSpPr>
        <p:spPr>
          <a:xfrm>
            <a:off x="7625858" y="2973248"/>
            <a:ext cx="2732" cy="16684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2263113-9B4E-2A47-B0D7-1649ED1F1FC6}"/>
              </a:ext>
            </a:extLst>
          </p:cNvPr>
          <p:cNvCxnSpPr>
            <a:cxnSpLocks/>
            <a:stCxn id="72" idx="1"/>
            <a:endCxn id="73" idx="3"/>
          </p:cNvCxnSpPr>
          <p:nvPr/>
        </p:nvCxnSpPr>
        <p:spPr>
          <a:xfrm>
            <a:off x="10404922" y="2976657"/>
            <a:ext cx="0" cy="16650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40116FC-CB62-0441-B32B-654477B6389D}"/>
              </a:ext>
            </a:extLst>
          </p:cNvPr>
          <p:cNvCxnSpPr>
            <a:cxnSpLocks/>
            <a:stCxn id="72" idx="1"/>
            <a:endCxn id="73" idx="3"/>
          </p:cNvCxnSpPr>
          <p:nvPr/>
        </p:nvCxnSpPr>
        <p:spPr>
          <a:xfrm>
            <a:off x="10404922" y="2976657"/>
            <a:ext cx="0" cy="1665062"/>
          </a:xfrm>
          <a:prstGeom prst="straightConnector1">
            <a:avLst/>
          </a:prstGeom>
          <a:ln w="57150">
            <a:solidFill>
              <a:srgbClr val="B97AE6"/>
            </a:solidFill>
            <a:tailEnd type="arrow"/>
          </a:ln>
        </p:spPr>
        <p:style>
          <a:lnRef idx="1">
            <a:schemeClr val="accent1"/>
          </a:lnRef>
          <a:fillRef idx="0">
            <a:schemeClr val="accent1"/>
          </a:fillRef>
          <a:effectRef idx="0">
            <a:schemeClr val="accent1"/>
          </a:effectRef>
          <a:fontRef idx="minor">
            <a:schemeClr val="tx1"/>
          </a:fontRef>
        </p:style>
      </p:cxnSp>
      <p:sp>
        <p:nvSpPr>
          <p:cNvPr id="72" name="Oval 4">
            <a:extLst>
              <a:ext uri="{FF2B5EF4-FFF2-40B4-BE49-F238E27FC236}">
                <a16:creationId xmlns:a16="http://schemas.microsoft.com/office/drawing/2014/main" id="{32E80E67-A3A4-2247-B54A-6EFBB3B9B464}"/>
              </a:ext>
            </a:extLst>
          </p:cNvPr>
          <p:cNvSpPr/>
          <p:nvPr/>
        </p:nvSpPr>
        <p:spPr>
          <a:xfrm>
            <a:off x="10074984" y="2317484"/>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N</a:t>
            </a:r>
          </a:p>
        </p:txBody>
      </p:sp>
      <p:sp>
        <p:nvSpPr>
          <p:cNvPr id="73" name="Oval 5">
            <a:extLst>
              <a:ext uri="{FF2B5EF4-FFF2-40B4-BE49-F238E27FC236}">
                <a16:creationId xmlns:a16="http://schemas.microsoft.com/office/drawing/2014/main" id="{BBBDF2C5-2181-2C45-8005-CF2C96F138FC}"/>
              </a:ext>
            </a:extLst>
          </p:cNvPr>
          <p:cNvSpPr/>
          <p:nvPr/>
        </p:nvSpPr>
        <p:spPr>
          <a:xfrm>
            <a:off x="10074984" y="4603990"/>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M</a:t>
            </a:r>
          </a:p>
        </p:txBody>
      </p:sp>
      <p:sp>
        <p:nvSpPr>
          <p:cNvPr id="74" name="Oval 8">
            <a:extLst>
              <a:ext uri="{FF2B5EF4-FFF2-40B4-BE49-F238E27FC236}">
                <a16:creationId xmlns:a16="http://schemas.microsoft.com/office/drawing/2014/main" id="{25E32F4C-E86D-E94E-8342-D4C3BF4C41FC}"/>
              </a:ext>
            </a:extLst>
          </p:cNvPr>
          <p:cNvSpPr/>
          <p:nvPr/>
        </p:nvSpPr>
        <p:spPr>
          <a:xfrm>
            <a:off x="8637133" y="829834"/>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n w="0"/>
                <a:solidFill>
                  <a:schemeClr val="bg1"/>
                </a:solidFill>
                <a:effectLst>
                  <a:outerShdw blurRad="38100" dist="25400" dir="5400000" algn="ctr" rotWithShape="0">
                    <a:srgbClr val="6E747A">
                      <a:alpha val="43000"/>
                    </a:srgbClr>
                  </a:outerShdw>
                </a:effectLst>
              </a:rPr>
              <a:t>Z</a:t>
            </a:r>
          </a:p>
        </p:txBody>
      </p:sp>
      <p:sp>
        <p:nvSpPr>
          <p:cNvPr id="75" name="Oval 11">
            <a:extLst>
              <a:ext uri="{FF2B5EF4-FFF2-40B4-BE49-F238E27FC236}">
                <a16:creationId xmlns:a16="http://schemas.microsoft.com/office/drawing/2014/main" id="{364B2AC6-AA84-FE45-91F2-EF82A1338F9D}"/>
              </a:ext>
            </a:extLst>
          </p:cNvPr>
          <p:cNvSpPr/>
          <p:nvPr/>
        </p:nvSpPr>
        <p:spPr>
          <a:xfrm>
            <a:off x="7295920" y="2314075"/>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B</a:t>
            </a:r>
          </a:p>
        </p:txBody>
      </p:sp>
      <p:sp>
        <p:nvSpPr>
          <p:cNvPr id="76" name="Oval 12">
            <a:extLst>
              <a:ext uri="{FF2B5EF4-FFF2-40B4-BE49-F238E27FC236}">
                <a16:creationId xmlns:a16="http://schemas.microsoft.com/office/drawing/2014/main" id="{E01CE52A-373F-F243-A179-F7568FBF1771}"/>
              </a:ext>
            </a:extLst>
          </p:cNvPr>
          <p:cNvSpPr/>
          <p:nvPr/>
        </p:nvSpPr>
        <p:spPr>
          <a:xfrm>
            <a:off x="7298652" y="4603990"/>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A</a:t>
            </a:r>
          </a:p>
        </p:txBody>
      </p:sp>
      <p:sp>
        <p:nvSpPr>
          <p:cNvPr id="35" name="Left Arrow 34">
            <a:extLst>
              <a:ext uri="{FF2B5EF4-FFF2-40B4-BE49-F238E27FC236}">
                <a16:creationId xmlns:a16="http://schemas.microsoft.com/office/drawing/2014/main" id="{266209E3-DF9F-EC48-957A-D3DA27518F75}"/>
              </a:ext>
            </a:extLst>
          </p:cNvPr>
          <p:cNvSpPr/>
          <p:nvPr/>
        </p:nvSpPr>
        <p:spPr>
          <a:xfrm rot="18911247">
            <a:off x="6998545" y="2854717"/>
            <a:ext cx="365366" cy="618193"/>
          </a:xfrm>
          <a:prstGeom prst="leftArrow">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56C3366-960A-2F4F-8291-6355F0823A5B}"/>
              </a:ext>
            </a:extLst>
          </p:cNvPr>
          <p:cNvSpPr>
            <a:spLocks noGrp="1"/>
          </p:cNvSpPr>
          <p:nvPr>
            <p:ph type="sldNum" sz="quarter" idx="12"/>
          </p:nvPr>
        </p:nvSpPr>
        <p:spPr/>
        <p:txBody>
          <a:bodyPr/>
          <a:lstStyle/>
          <a:p>
            <a:fld id="{29E49BD9-A789-9148-B663-B843E630A9C4}" type="slidenum">
              <a:rPr lang="en-US" smtClean="0"/>
              <a:pPr/>
              <a:t>16</a:t>
            </a:fld>
            <a:endParaRPr lang="en-US"/>
          </a:p>
        </p:txBody>
      </p:sp>
    </p:spTree>
    <p:extLst>
      <p:ext uri="{BB962C8B-B14F-4D97-AF65-F5344CB8AC3E}">
        <p14:creationId xmlns:p14="http://schemas.microsoft.com/office/powerpoint/2010/main" val="419956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66"/>
                                        </p:tgtEl>
                                        <p:attrNameLst>
                                          <p:attrName>style.opacity</p:attrName>
                                        </p:attrNameLst>
                                      </p:cBhvr>
                                      <p:to>
                                        <p:strVal val="0.25"/>
                                      </p:to>
                                    </p:set>
                                    <p:animEffect filter="image" prLst="opacity: 0.25">
                                      <p:cBhvr rctx="IE">
                                        <p:cTn id="11" dur="indefinite"/>
                                        <p:tgtEl>
                                          <p:spTgt spid="66"/>
                                        </p:tgtEl>
                                      </p:cBhvr>
                                    </p:animEffect>
                                  </p:childTnLst>
                                </p:cTn>
                              </p:par>
                              <p:par>
                                <p:cTn id="12" presetID="1" presetClass="entr" presetSubtype="0" fill="hold" nodeType="withEffect">
                                  <p:stCondLst>
                                    <p:cond delay="0"/>
                                  </p:stCondLst>
                                  <p:childTnLst>
                                    <p:set>
                                      <p:cBhvr>
                                        <p:cTn id="13" dur="1" fill="hold">
                                          <p:stCondLst>
                                            <p:cond delay="0"/>
                                          </p:stCondLst>
                                        </p:cTn>
                                        <p:tgtEl>
                                          <p:spTgt spid="7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0" nodeType="clickEffect">
                                  <p:stCondLst>
                                    <p:cond delay="0"/>
                                  </p:stCondLst>
                                  <p:childTnLst>
                                    <p:set>
                                      <p:cBhvr>
                                        <p:cTn id="17" dur="1" fill="hold">
                                          <p:stCondLst>
                                            <p:cond delay="0"/>
                                          </p:stCondLst>
                                        </p:cTn>
                                        <p:tgtEl>
                                          <p:spTgt spid="4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4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3">
                                            <p:txEl>
                                              <p:pRg st="2" end="2"/>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0" nodeType="clickEffect">
                                  <p:stCondLst>
                                    <p:cond delay="0"/>
                                  </p:stCondLst>
                                  <p:childTnLst>
                                    <p:set>
                                      <p:cBhvr>
                                        <p:cTn id="43" dur="1" fill="hold">
                                          <p:stCondLst>
                                            <p:cond delay="0"/>
                                          </p:stCondLst>
                                        </p:cTn>
                                        <p:tgtEl>
                                          <p:spTgt spid="33">
                                            <p:txEl>
                                              <p:pRg st="0" end="0"/>
                                            </p:txEl>
                                          </p:spTgt>
                                        </p:tgtEl>
                                        <p:attrNameLst>
                                          <p:attrName>style.visibility</p:attrName>
                                        </p:attrNameLst>
                                      </p:cBhvr>
                                      <p:to>
                                        <p:strVal val="hidden"/>
                                      </p:to>
                                    </p:set>
                                  </p:childTnLst>
                                </p:cTn>
                              </p:par>
                              <p:par>
                                <p:cTn id="44" presetID="1" presetClass="exit" presetSubtype="0" fill="hold" grpId="0" nodeType="withEffect">
                                  <p:stCondLst>
                                    <p:cond delay="0"/>
                                  </p:stCondLst>
                                  <p:childTnLst>
                                    <p:set>
                                      <p:cBhvr>
                                        <p:cTn id="45" dur="1" fill="hold">
                                          <p:stCondLst>
                                            <p:cond delay="0"/>
                                          </p:stCondLst>
                                        </p:cTn>
                                        <p:tgtEl>
                                          <p:spTgt spid="33">
                                            <p:txEl>
                                              <p:pRg st="2" end="2"/>
                                            </p:txEl>
                                          </p:spTgt>
                                        </p:tgtEl>
                                        <p:attrNameLst>
                                          <p:attrName>style.visibility</p:attrName>
                                        </p:attrNameLst>
                                      </p:cBhvr>
                                      <p:to>
                                        <p:strVal val="hidden"/>
                                      </p:to>
                                    </p:set>
                                  </p:childTnLst>
                                </p:cTn>
                              </p:par>
                              <p:par>
                                <p:cTn id="46" presetID="1" presetClass="exit" presetSubtype="0" fill="hold" grpId="0" nodeType="withEffect">
                                  <p:stCondLst>
                                    <p:cond delay="0"/>
                                  </p:stCondLst>
                                  <p:childTnLst>
                                    <p:set>
                                      <p:cBhvr>
                                        <p:cTn id="47" dur="1" fill="hold">
                                          <p:stCondLst>
                                            <p:cond delay="0"/>
                                          </p:stCondLst>
                                        </p:cTn>
                                        <p:tgtEl>
                                          <p:spTgt spid="33">
                                            <p:txEl>
                                              <p:pRg st="3" end="3"/>
                                            </p:txEl>
                                          </p:spTgt>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6">
                                            <p:txEl>
                                              <p:pRg st="2" end="2"/>
                                            </p:txEl>
                                          </p:spTgt>
                                        </p:tgtEl>
                                        <p:attrNameLst>
                                          <p:attrName>style.visibility</p:attrName>
                                        </p:attrNameLst>
                                      </p:cBhvr>
                                      <p:to>
                                        <p:strVal val="visible"/>
                                      </p:to>
                                    </p:set>
                                  </p:childTnLst>
                                </p:cTn>
                              </p:par>
                              <p:par>
                                <p:cTn id="54" presetID="1" presetClass="exit" presetSubtype="0" fill="hold" nodeType="withEffect">
                                  <p:stCondLst>
                                    <p:cond delay="0"/>
                                  </p:stCondLst>
                                  <p:childTnLst>
                                    <p:set>
                                      <p:cBhvr>
                                        <p:cTn id="55"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allAtOnce"/>
      <p:bldP spid="45" grpId="0" animBg="1"/>
      <p:bldP spid="47" grpId="0" animBg="1"/>
      <p:bldP spid="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7682FB2-6ED5-E044-87FE-30F550760496}"/>
              </a:ext>
            </a:extLst>
          </p:cNvPr>
          <p:cNvSpPr txBox="1"/>
          <p:nvPr/>
        </p:nvSpPr>
        <p:spPr>
          <a:xfrm>
            <a:off x="574544" y="4377669"/>
            <a:ext cx="5191257" cy="954107"/>
          </a:xfrm>
          <a:prstGeom prst="rect">
            <a:avLst/>
          </a:prstGeom>
          <a:noFill/>
        </p:spPr>
        <p:txBody>
          <a:bodyPr wrap="square" rtlCol="0">
            <a:spAutoFit/>
          </a:bodyPr>
          <a:lstStyle/>
          <a:p>
            <a:r>
              <a:rPr lang="en-US" sz="2800" dirty="0"/>
              <a:t>SDX</a:t>
            </a:r>
            <a:r>
              <a:rPr lang="en-US" sz="2800" baseline="-25000" dirty="0"/>
              <a:t>1</a:t>
            </a:r>
            <a:r>
              <a:rPr lang="en-US" sz="2800" dirty="0"/>
              <a:t> → SDX</a:t>
            </a:r>
            <a:r>
              <a:rPr lang="en-US" sz="2800" baseline="-25000" dirty="0"/>
              <a:t>2</a:t>
            </a:r>
            <a:r>
              <a:rPr lang="en-US" sz="2800" dirty="0"/>
              <a:t>:</a:t>
            </a:r>
            <a:endParaRPr lang="en-US" sz="2800" baseline="-25000" dirty="0"/>
          </a:p>
          <a:p>
            <a:r>
              <a:rPr lang="en-US" sz="2800" dirty="0"/>
              <a:t>Distinct-Match( </a:t>
            </a:r>
            <a:r>
              <a:rPr lang="en-US" sz="2800" dirty="0" err="1"/>
              <a:t>enc</a:t>
            </a:r>
            <a:r>
              <a:rPr lang="en-US" sz="2800" dirty="0"/>
              <a:t>(&lt;r&gt;), </a:t>
            </a:r>
            <a:r>
              <a:rPr lang="en-US" sz="2800" b="1" dirty="0"/>
              <a:t>B</a:t>
            </a:r>
            <a:r>
              <a:rPr lang="en-US" sz="2800" dirty="0"/>
              <a:t> → </a:t>
            </a:r>
            <a:r>
              <a:rPr lang="en-US" sz="2800" b="1" dirty="0"/>
              <a:t>N</a:t>
            </a:r>
            <a:r>
              <a:rPr lang="en-US" sz="2800" dirty="0"/>
              <a:t> )</a:t>
            </a:r>
          </a:p>
        </p:txBody>
      </p:sp>
      <p:graphicFrame>
        <p:nvGraphicFramePr>
          <p:cNvPr id="37" name="Table 36">
            <a:extLst>
              <a:ext uri="{FF2B5EF4-FFF2-40B4-BE49-F238E27FC236}">
                <a16:creationId xmlns:a16="http://schemas.microsoft.com/office/drawing/2014/main" id="{89CC1B56-1F97-C34D-BDCE-5F8A4EAD977F}"/>
              </a:ext>
            </a:extLst>
          </p:cNvPr>
          <p:cNvGraphicFramePr>
            <a:graphicFrameLocks noGrp="1"/>
          </p:cNvGraphicFramePr>
          <p:nvPr>
            <p:extLst>
              <p:ext uri="{D42A27DB-BD31-4B8C-83A1-F6EECF244321}">
                <p14:modId xmlns:p14="http://schemas.microsoft.com/office/powerpoint/2010/main" val="3126867211"/>
              </p:ext>
            </p:extLst>
          </p:nvPr>
        </p:nvGraphicFramePr>
        <p:xfrm>
          <a:off x="350964" y="545045"/>
          <a:ext cx="5219131" cy="2377440"/>
        </p:xfrm>
        <a:graphic>
          <a:graphicData uri="http://schemas.openxmlformats.org/drawingml/2006/table">
            <a:tbl>
              <a:tblPr firstRow="1">
                <a:tableStyleId>{5C22544A-7EE6-4342-B048-85BDC9FD1C3A}</a:tableStyleId>
              </a:tblPr>
              <a:tblGrid>
                <a:gridCol w="1304539">
                  <a:extLst>
                    <a:ext uri="{9D8B030D-6E8A-4147-A177-3AD203B41FA5}">
                      <a16:colId xmlns:a16="http://schemas.microsoft.com/office/drawing/2014/main" val="939753499"/>
                    </a:ext>
                  </a:extLst>
                </a:gridCol>
                <a:gridCol w="1079500">
                  <a:extLst>
                    <a:ext uri="{9D8B030D-6E8A-4147-A177-3AD203B41FA5}">
                      <a16:colId xmlns:a16="http://schemas.microsoft.com/office/drawing/2014/main" val="388575346"/>
                    </a:ext>
                  </a:extLst>
                </a:gridCol>
                <a:gridCol w="1308100">
                  <a:extLst>
                    <a:ext uri="{9D8B030D-6E8A-4147-A177-3AD203B41FA5}">
                      <a16:colId xmlns:a16="http://schemas.microsoft.com/office/drawing/2014/main" val="2810383892"/>
                    </a:ext>
                  </a:extLst>
                </a:gridCol>
                <a:gridCol w="1526992">
                  <a:extLst>
                    <a:ext uri="{9D8B030D-6E8A-4147-A177-3AD203B41FA5}">
                      <a16:colId xmlns:a16="http://schemas.microsoft.com/office/drawing/2014/main" val="206598088"/>
                    </a:ext>
                  </a:extLst>
                </a:gridCol>
              </a:tblGrid>
              <a:tr h="482693">
                <a:tc>
                  <a:txBody>
                    <a:bodyPr/>
                    <a:lstStyle/>
                    <a:p>
                      <a:pPr algn="ctr"/>
                      <a:r>
                        <a:rPr lang="en-US" sz="2400" dirty="0"/>
                        <a:t>Installed by</a:t>
                      </a:r>
                    </a:p>
                  </a:txBody>
                  <a:tcPr/>
                </a:tc>
                <a:tc>
                  <a:txBody>
                    <a:bodyPr/>
                    <a:lstStyle/>
                    <a:p>
                      <a:pPr algn="ctr"/>
                      <a:r>
                        <a:rPr lang="en-US" sz="2400" dirty="0"/>
                        <a:t>Match</a:t>
                      </a:r>
                    </a:p>
                  </a:txBody>
                  <a:tcPr/>
                </a:tc>
                <a:tc>
                  <a:txBody>
                    <a:bodyPr/>
                    <a:lstStyle/>
                    <a:p>
                      <a:pPr algn="ctr"/>
                      <a:r>
                        <a:rPr lang="en-US" sz="2400" dirty="0"/>
                        <a:t>Forward to</a:t>
                      </a:r>
                    </a:p>
                  </a:txBody>
                  <a:tcPr/>
                </a:tc>
                <a:tc>
                  <a:txBody>
                    <a:bodyPr/>
                    <a:lstStyle/>
                    <a:p>
                      <a:pPr algn="ctr"/>
                      <a:r>
                        <a:rPr lang="en-US" sz="2400" dirty="0"/>
                        <a:t>Path</a:t>
                      </a:r>
                    </a:p>
                  </a:txBody>
                  <a:tcPr/>
                </a:tc>
                <a:extLst>
                  <a:ext uri="{0D108BD9-81ED-4DB2-BD59-A6C34878D82A}">
                    <a16:rowId xmlns:a16="http://schemas.microsoft.com/office/drawing/2014/main" val="3978388940"/>
                  </a:ext>
                </a:extLst>
              </a:tr>
              <a:tr h="482693">
                <a:tc>
                  <a:txBody>
                    <a:bodyPr/>
                    <a:lstStyle/>
                    <a:p>
                      <a:pPr algn="ctr"/>
                      <a:r>
                        <a:rPr lang="en-US" sz="2800" dirty="0"/>
                        <a:t>N</a:t>
                      </a:r>
                    </a:p>
                  </a:txBody>
                  <a:tcPr/>
                </a:tc>
                <a:tc>
                  <a:txBody>
                    <a:bodyPr/>
                    <a:lstStyle/>
                    <a:p>
                      <a:pPr algn="ctr"/>
                      <a:r>
                        <a:rPr lang="en-US" sz="2800" dirty="0"/>
                        <a:t>VoIP</a:t>
                      </a:r>
                    </a:p>
                  </a:txBody>
                  <a:tcPr/>
                </a:tc>
                <a:tc>
                  <a:txBody>
                    <a:bodyPr/>
                    <a:lstStyle/>
                    <a:p>
                      <a:pPr algn="ctr"/>
                      <a:r>
                        <a:rPr lang="en-US" sz="2800" dirty="0"/>
                        <a:t>M</a:t>
                      </a:r>
                    </a:p>
                  </a:txBody>
                  <a:tcPr/>
                </a:tc>
                <a:tc>
                  <a:txBody>
                    <a:bodyPr/>
                    <a:lstStyle/>
                    <a:p>
                      <a:pPr algn="ctr"/>
                      <a:r>
                        <a:rPr lang="en-US" sz="2800" dirty="0"/>
                        <a:t>M B Z</a:t>
                      </a:r>
                    </a:p>
                  </a:txBody>
                  <a:tcPr/>
                </a:tc>
                <a:extLst>
                  <a:ext uri="{0D108BD9-81ED-4DB2-BD59-A6C34878D82A}">
                    <a16:rowId xmlns:a16="http://schemas.microsoft.com/office/drawing/2014/main" val="3077739224"/>
                  </a:ext>
                </a:extLst>
              </a:tr>
              <a:tr h="482693">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669814259"/>
                  </a:ext>
                </a:extLst>
              </a:tr>
              <a:tr h="482693">
                <a:tc>
                  <a:txBody>
                    <a:bodyPr/>
                    <a:lstStyle/>
                    <a:p>
                      <a:pPr algn="ctr"/>
                      <a:r>
                        <a:rPr lang="en-US" sz="2800" dirty="0"/>
                        <a:t>B</a:t>
                      </a:r>
                    </a:p>
                  </a:txBody>
                  <a:tcPr/>
                </a:tc>
                <a:tc>
                  <a:txBody>
                    <a:bodyPr/>
                    <a:lstStyle/>
                    <a:p>
                      <a:pPr algn="ctr"/>
                      <a:r>
                        <a:rPr lang="en-US" sz="2800" dirty="0"/>
                        <a:t>VoIP</a:t>
                      </a:r>
                    </a:p>
                  </a:txBody>
                  <a:tcPr/>
                </a:tc>
                <a:tc>
                  <a:txBody>
                    <a:bodyPr/>
                    <a:lstStyle/>
                    <a:p>
                      <a:pPr algn="ctr"/>
                      <a:r>
                        <a:rPr lang="en-US" sz="2800" dirty="0"/>
                        <a:t>A</a:t>
                      </a:r>
                    </a:p>
                  </a:txBody>
                  <a:tcPr/>
                </a:tc>
                <a:tc>
                  <a:txBody>
                    <a:bodyPr/>
                    <a:lstStyle/>
                    <a:p>
                      <a:pPr algn="ctr"/>
                      <a:r>
                        <a:rPr lang="en-US" sz="2800" dirty="0"/>
                        <a:t>A N Z</a:t>
                      </a:r>
                    </a:p>
                  </a:txBody>
                  <a:tcPr/>
                </a:tc>
                <a:extLst>
                  <a:ext uri="{0D108BD9-81ED-4DB2-BD59-A6C34878D82A}">
                    <a16:rowId xmlns:a16="http://schemas.microsoft.com/office/drawing/2014/main" val="2183108642"/>
                  </a:ext>
                </a:extLst>
              </a:tr>
            </a:tbl>
          </a:graphicData>
        </a:graphic>
      </p:graphicFrame>
      <p:sp>
        <p:nvSpPr>
          <p:cNvPr id="39" name="Rounded Rectangle 38">
            <a:extLst>
              <a:ext uri="{FF2B5EF4-FFF2-40B4-BE49-F238E27FC236}">
                <a16:creationId xmlns:a16="http://schemas.microsoft.com/office/drawing/2014/main" id="{6F595BFB-3F38-3149-A240-7A4F6FD89F95}"/>
              </a:ext>
            </a:extLst>
          </p:cNvPr>
          <p:cNvSpPr/>
          <p:nvPr/>
        </p:nvSpPr>
        <p:spPr>
          <a:xfrm>
            <a:off x="10123628" y="3256135"/>
            <a:ext cx="1614280" cy="931136"/>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sp>
        <p:nvSpPr>
          <p:cNvPr id="40" name="Rounded Rectangle 39">
            <a:extLst>
              <a:ext uri="{FF2B5EF4-FFF2-40B4-BE49-F238E27FC236}">
                <a16:creationId xmlns:a16="http://schemas.microsoft.com/office/drawing/2014/main" id="{06D921F0-FC39-1D49-8269-5C2CB67E0EBA}"/>
              </a:ext>
            </a:extLst>
          </p:cNvPr>
          <p:cNvSpPr/>
          <p:nvPr/>
        </p:nvSpPr>
        <p:spPr>
          <a:xfrm>
            <a:off x="6261142" y="3256135"/>
            <a:ext cx="1614280" cy="931136"/>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sp>
        <p:nvSpPr>
          <p:cNvPr id="41" name="TextBox 40">
            <a:extLst>
              <a:ext uri="{FF2B5EF4-FFF2-40B4-BE49-F238E27FC236}">
                <a16:creationId xmlns:a16="http://schemas.microsoft.com/office/drawing/2014/main" id="{EDAD283C-7D29-8F46-872F-41EAA6FC2CF8}"/>
              </a:ext>
            </a:extLst>
          </p:cNvPr>
          <p:cNvSpPr txBox="1"/>
          <p:nvPr/>
        </p:nvSpPr>
        <p:spPr>
          <a:xfrm>
            <a:off x="6451873" y="3445998"/>
            <a:ext cx="927652" cy="523220"/>
          </a:xfrm>
          <a:prstGeom prst="rect">
            <a:avLst/>
          </a:prstGeom>
          <a:noFill/>
        </p:spPr>
        <p:txBody>
          <a:bodyPr wrap="square" rtlCol="0">
            <a:spAutoFit/>
          </a:bodyPr>
          <a:lstStyle/>
          <a:p>
            <a:r>
              <a:rPr lang="en-US" sz="2800" dirty="0"/>
              <a:t>SDX</a:t>
            </a:r>
            <a:r>
              <a:rPr lang="en-US" sz="2800" baseline="-25000" dirty="0"/>
              <a:t>1</a:t>
            </a:r>
          </a:p>
        </p:txBody>
      </p:sp>
      <p:sp>
        <p:nvSpPr>
          <p:cNvPr id="42" name="TextBox 41">
            <a:extLst>
              <a:ext uri="{FF2B5EF4-FFF2-40B4-BE49-F238E27FC236}">
                <a16:creationId xmlns:a16="http://schemas.microsoft.com/office/drawing/2014/main" id="{1E28494D-84A0-9A49-AF53-5689E7F9E5C7}"/>
              </a:ext>
            </a:extLst>
          </p:cNvPr>
          <p:cNvSpPr txBox="1"/>
          <p:nvPr/>
        </p:nvSpPr>
        <p:spPr>
          <a:xfrm>
            <a:off x="10707024" y="3445998"/>
            <a:ext cx="871889" cy="523220"/>
          </a:xfrm>
          <a:prstGeom prst="rect">
            <a:avLst/>
          </a:prstGeom>
          <a:noFill/>
        </p:spPr>
        <p:txBody>
          <a:bodyPr wrap="square" rtlCol="0">
            <a:spAutoFit/>
          </a:bodyPr>
          <a:lstStyle/>
          <a:p>
            <a:pPr algn="r"/>
            <a:r>
              <a:rPr lang="en-US" sz="2800" dirty="0"/>
              <a:t>SDX</a:t>
            </a:r>
            <a:r>
              <a:rPr lang="en-US" sz="2800" baseline="-25000" dirty="0"/>
              <a:t>2</a:t>
            </a:r>
          </a:p>
        </p:txBody>
      </p:sp>
      <p:cxnSp>
        <p:nvCxnSpPr>
          <p:cNvPr id="44" name="Straight Connector 43">
            <a:extLst>
              <a:ext uri="{FF2B5EF4-FFF2-40B4-BE49-F238E27FC236}">
                <a16:creationId xmlns:a16="http://schemas.microsoft.com/office/drawing/2014/main" id="{1442A44F-E3F8-6F47-8A9B-C75CDB4D41CB}"/>
              </a:ext>
            </a:extLst>
          </p:cNvPr>
          <p:cNvCxnSpPr>
            <a:cxnSpLocks/>
            <a:stCxn id="57" idx="5"/>
          </p:cNvCxnSpPr>
          <p:nvPr/>
        </p:nvCxnSpPr>
        <p:spPr>
          <a:xfrm>
            <a:off x="7859159" y="2877314"/>
            <a:ext cx="2493069" cy="19698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0B3FCF2-EC69-5148-9554-0F4418852EA6}"/>
              </a:ext>
            </a:extLst>
          </p:cNvPr>
          <p:cNvCxnSpPr>
            <a:cxnSpLocks/>
          </p:cNvCxnSpPr>
          <p:nvPr/>
        </p:nvCxnSpPr>
        <p:spPr>
          <a:xfrm flipH="1">
            <a:off x="7761428" y="2728787"/>
            <a:ext cx="2499360" cy="2057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FB43F7-E275-5348-AC73-FC2248FE5934}"/>
              </a:ext>
            </a:extLst>
          </p:cNvPr>
          <p:cNvCxnSpPr>
            <a:cxnSpLocks/>
          </p:cNvCxnSpPr>
          <p:nvPr/>
        </p:nvCxnSpPr>
        <p:spPr>
          <a:xfrm flipH="1">
            <a:off x="7875422" y="1413826"/>
            <a:ext cx="874611" cy="1017639"/>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58356DB-BBAD-8F41-885E-8FD7240FA672}"/>
              </a:ext>
            </a:extLst>
          </p:cNvPr>
          <p:cNvCxnSpPr>
            <a:cxnSpLocks/>
            <a:stCxn id="57" idx="5"/>
          </p:cNvCxnSpPr>
          <p:nvPr/>
        </p:nvCxnSpPr>
        <p:spPr>
          <a:xfrm>
            <a:off x="7859159" y="2877314"/>
            <a:ext cx="2401629" cy="1908873"/>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54F59DE-803E-4642-AC94-1069170D36D2}"/>
              </a:ext>
            </a:extLst>
          </p:cNvPr>
          <p:cNvCxnSpPr>
            <a:cxnSpLocks/>
          </p:cNvCxnSpPr>
          <p:nvPr/>
        </p:nvCxnSpPr>
        <p:spPr>
          <a:xfrm flipH="1">
            <a:off x="7625858" y="2850707"/>
            <a:ext cx="2497770" cy="2083221"/>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98FDB70-9153-414B-B8B4-AC4BD1EF77B2}"/>
              </a:ext>
            </a:extLst>
          </p:cNvPr>
          <p:cNvCxnSpPr>
            <a:cxnSpLocks/>
            <a:stCxn id="57" idx="1"/>
            <a:endCxn id="58" idx="3"/>
          </p:cNvCxnSpPr>
          <p:nvPr/>
        </p:nvCxnSpPr>
        <p:spPr>
          <a:xfrm>
            <a:off x="7625858" y="2973248"/>
            <a:ext cx="2732" cy="16684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F931830-236C-9B4D-B7D9-6BD164BDB836}"/>
              </a:ext>
            </a:extLst>
          </p:cNvPr>
          <p:cNvCxnSpPr>
            <a:cxnSpLocks/>
            <a:stCxn id="54" idx="1"/>
            <a:endCxn id="55" idx="3"/>
          </p:cNvCxnSpPr>
          <p:nvPr/>
        </p:nvCxnSpPr>
        <p:spPr>
          <a:xfrm>
            <a:off x="10404922" y="2976657"/>
            <a:ext cx="0" cy="16650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FCA66C2-38AC-414D-B3AA-AA4DFCA0BF9F}"/>
              </a:ext>
            </a:extLst>
          </p:cNvPr>
          <p:cNvCxnSpPr>
            <a:cxnSpLocks/>
            <a:stCxn id="54" idx="1"/>
            <a:endCxn id="55" idx="3"/>
          </p:cNvCxnSpPr>
          <p:nvPr/>
        </p:nvCxnSpPr>
        <p:spPr>
          <a:xfrm>
            <a:off x="10404922" y="2976657"/>
            <a:ext cx="0" cy="1665062"/>
          </a:xfrm>
          <a:prstGeom prst="straightConnector1">
            <a:avLst/>
          </a:prstGeom>
          <a:ln w="57150">
            <a:solidFill>
              <a:srgbClr val="B97AE6"/>
            </a:solidFill>
            <a:tailEnd type="arrow"/>
          </a:ln>
        </p:spPr>
        <p:style>
          <a:lnRef idx="1">
            <a:schemeClr val="accent1"/>
          </a:lnRef>
          <a:fillRef idx="0">
            <a:schemeClr val="accent1"/>
          </a:fillRef>
          <a:effectRef idx="0">
            <a:schemeClr val="accent1"/>
          </a:effectRef>
          <a:fontRef idx="minor">
            <a:schemeClr val="tx1"/>
          </a:fontRef>
        </p:style>
      </p:cxnSp>
      <p:sp>
        <p:nvSpPr>
          <p:cNvPr id="54" name="Oval 4">
            <a:extLst>
              <a:ext uri="{FF2B5EF4-FFF2-40B4-BE49-F238E27FC236}">
                <a16:creationId xmlns:a16="http://schemas.microsoft.com/office/drawing/2014/main" id="{9C676F22-D613-1E40-B474-306D1CE32F0F}"/>
              </a:ext>
            </a:extLst>
          </p:cNvPr>
          <p:cNvSpPr/>
          <p:nvPr/>
        </p:nvSpPr>
        <p:spPr>
          <a:xfrm>
            <a:off x="10074984" y="2317484"/>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N</a:t>
            </a:r>
          </a:p>
        </p:txBody>
      </p:sp>
      <p:sp>
        <p:nvSpPr>
          <p:cNvPr id="55" name="Oval 5">
            <a:extLst>
              <a:ext uri="{FF2B5EF4-FFF2-40B4-BE49-F238E27FC236}">
                <a16:creationId xmlns:a16="http://schemas.microsoft.com/office/drawing/2014/main" id="{46B1E4FE-1FC2-C34C-B354-A6588641738E}"/>
              </a:ext>
            </a:extLst>
          </p:cNvPr>
          <p:cNvSpPr/>
          <p:nvPr/>
        </p:nvSpPr>
        <p:spPr>
          <a:xfrm>
            <a:off x="10074984" y="4603990"/>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M</a:t>
            </a:r>
          </a:p>
        </p:txBody>
      </p:sp>
      <p:sp>
        <p:nvSpPr>
          <p:cNvPr id="56" name="Oval 8">
            <a:extLst>
              <a:ext uri="{FF2B5EF4-FFF2-40B4-BE49-F238E27FC236}">
                <a16:creationId xmlns:a16="http://schemas.microsoft.com/office/drawing/2014/main" id="{20CF5D36-3490-034B-A0F7-4B19E194FB4E}"/>
              </a:ext>
            </a:extLst>
          </p:cNvPr>
          <p:cNvSpPr/>
          <p:nvPr/>
        </p:nvSpPr>
        <p:spPr>
          <a:xfrm>
            <a:off x="8637133" y="829834"/>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n w="0"/>
                <a:solidFill>
                  <a:schemeClr val="bg1"/>
                </a:solidFill>
                <a:effectLst>
                  <a:outerShdw blurRad="38100" dist="25400" dir="5400000" algn="ctr" rotWithShape="0">
                    <a:srgbClr val="6E747A">
                      <a:alpha val="43000"/>
                    </a:srgbClr>
                  </a:outerShdw>
                </a:effectLst>
              </a:rPr>
              <a:t>Z</a:t>
            </a:r>
          </a:p>
        </p:txBody>
      </p:sp>
      <p:sp>
        <p:nvSpPr>
          <p:cNvPr id="57" name="Oval 11">
            <a:extLst>
              <a:ext uri="{FF2B5EF4-FFF2-40B4-BE49-F238E27FC236}">
                <a16:creationId xmlns:a16="http://schemas.microsoft.com/office/drawing/2014/main" id="{D2CB3886-6825-6E41-B86F-C47ECBD3FD9D}"/>
              </a:ext>
            </a:extLst>
          </p:cNvPr>
          <p:cNvSpPr/>
          <p:nvPr/>
        </p:nvSpPr>
        <p:spPr>
          <a:xfrm>
            <a:off x="7295920" y="2314075"/>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B</a:t>
            </a:r>
          </a:p>
        </p:txBody>
      </p:sp>
      <p:sp>
        <p:nvSpPr>
          <p:cNvPr id="58" name="Oval 12">
            <a:extLst>
              <a:ext uri="{FF2B5EF4-FFF2-40B4-BE49-F238E27FC236}">
                <a16:creationId xmlns:a16="http://schemas.microsoft.com/office/drawing/2014/main" id="{3206BA12-C31C-0047-B9FF-16E095AE4275}"/>
              </a:ext>
            </a:extLst>
          </p:cNvPr>
          <p:cNvSpPr/>
          <p:nvPr/>
        </p:nvSpPr>
        <p:spPr>
          <a:xfrm>
            <a:off x="7298652" y="4603990"/>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A</a:t>
            </a:r>
          </a:p>
        </p:txBody>
      </p:sp>
      <p:sp>
        <p:nvSpPr>
          <p:cNvPr id="59" name="Left Arrow 58">
            <a:extLst>
              <a:ext uri="{FF2B5EF4-FFF2-40B4-BE49-F238E27FC236}">
                <a16:creationId xmlns:a16="http://schemas.microsoft.com/office/drawing/2014/main" id="{06A026A1-B9EE-664C-881C-94DC7F1FD37F}"/>
              </a:ext>
            </a:extLst>
          </p:cNvPr>
          <p:cNvSpPr/>
          <p:nvPr/>
        </p:nvSpPr>
        <p:spPr>
          <a:xfrm rot="18911247">
            <a:off x="6998545" y="2854717"/>
            <a:ext cx="365366" cy="618193"/>
          </a:xfrm>
          <a:prstGeom prst="leftArrow">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rved Up Arrow 1">
            <a:extLst>
              <a:ext uri="{FF2B5EF4-FFF2-40B4-BE49-F238E27FC236}">
                <a16:creationId xmlns:a16="http://schemas.microsoft.com/office/drawing/2014/main" id="{EE561716-0591-8049-9E18-B5EF3F85A28F}"/>
              </a:ext>
            </a:extLst>
          </p:cNvPr>
          <p:cNvSpPr/>
          <p:nvPr/>
        </p:nvSpPr>
        <p:spPr>
          <a:xfrm>
            <a:off x="6698394" y="4246879"/>
            <a:ext cx="4814597" cy="1139576"/>
          </a:xfrm>
          <a:prstGeom prst="curvedUpArrow">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4" name="Picture 4" descr="https://cdn0.iconfinder.com/data/icons/iconico-3/1024/48.png">
            <a:extLst>
              <a:ext uri="{FF2B5EF4-FFF2-40B4-BE49-F238E27FC236}">
                <a16:creationId xmlns:a16="http://schemas.microsoft.com/office/drawing/2014/main" id="{71F4C8EF-20C3-8F40-88B0-3FAB1CBA0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5979" y="3748293"/>
            <a:ext cx="639525" cy="63952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B2748C85-AF34-FB4D-BDEE-A86C7544F4A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98483" y="4068055"/>
            <a:ext cx="307000" cy="307000"/>
          </a:xfrm>
          <a:prstGeom prst="rect">
            <a:avLst/>
          </a:prstGeom>
        </p:spPr>
      </p:pic>
      <p:sp>
        <p:nvSpPr>
          <p:cNvPr id="4" name="Left-Right Arrow 3">
            <a:extLst>
              <a:ext uri="{FF2B5EF4-FFF2-40B4-BE49-F238E27FC236}">
                <a16:creationId xmlns:a16="http://schemas.microsoft.com/office/drawing/2014/main" id="{E627D76A-AEDA-AE41-88C5-C886F08744F1}"/>
              </a:ext>
            </a:extLst>
          </p:cNvPr>
          <p:cNvSpPr/>
          <p:nvPr/>
        </p:nvSpPr>
        <p:spPr>
          <a:xfrm>
            <a:off x="7238374" y="2632012"/>
            <a:ext cx="3457396" cy="1678677"/>
          </a:xfrm>
          <a:prstGeom prst="leftRightArrow">
            <a:avLst>
              <a:gd name="adj1" fmla="val 55656"/>
              <a:gd name="adj2" fmla="val 50000"/>
            </a:avLst>
          </a:prstGeom>
          <a:solidFill>
            <a:schemeClr val="accent4">
              <a:lumMod val="20000"/>
              <a:lumOff val="80000"/>
            </a:schemeClr>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SMPC</a:t>
            </a:r>
          </a:p>
        </p:txBody>
      </p:sp>
      <p:cxnSp>
        <p:nvCxnSpPr>
          <p:cNvPr id="60" name="Straight Connector 59">
            <a:extLst>
              <a:ext uri="{FF2B5EF4-FFF2-40B4-BE49-F238E27FC236}">
                <a16:creationId xmlns:a16="http://schemas.microsoft.com/office/drawing/2014/main" id="{6FFF150A-BE8B-F442-B4FF-63135FF33023}"/>
              </a:ext>
            </a:extLst>
          </p:cNvPr>
          <p:cNvCxnSpPr>
            <a:cxnSpLocks/>
          </p:cNvCxnSpPr>
          <p:nvPr/>
        </p:nvCxnSpPr>
        <p:spPr>
          <a:xfrm>
            <a:off x="9152379" y="1389664"/>
            <a:ext cx="971249" cy="1021048"/>
          </a:xfrm>
          <a:prstGeom prst="line">
            <a:avLst/>
          </a:prstGeom>
          <a:ln w="57150">
            <a:solidFill>
              <a:schemeClr val="tx1">
                <a:alpha val="25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1" name="Slide Number Placeholder 60">
            <a:extLst>
              <a:ext uri="{FF2B5EF4-FFF2-40B4-BE49-F238E27FC236}">
                <a16:creationId xmlns:a16="http://schemas.microsoft.com/office/drawing/2014/main" id="{DAD3833A-F87C-C543-B797-505B827117B2}"/>
              </a:ext>
            </a:extLst>
          </p:cNvPr>
          <p:cNvSpPr>
            <a:spLocks noGrp="1"/>
          </p:cNvSpPr>
          <p:nvPr>
            <p:ph type="sldNum" sz="quarter" idx="12"/>
          </p:nvPr>
        </p:nvSpPr>
        <p:spPr/>
        <p:txBody>
          <a:bodyPr/>
          <a:lstStyle/>
          <a:p>
            <a:fld id="{29E49BD9-A789-9148-B663-B843E630A9C4}" type="slidenum">
              <a:rPr lang="en-US" smtClean="0"/>
              <a:pPr/>
              <a:t>17</a:t>
            </a:fld>
            <a:endParaRPr lang="en-US"/>
          </a:p>
        </p:txBody>
      </p:sp>
    </p:spTree>
    <p:extLst>
      <p:ext uri="{BB962C8B-B14F-4D97-AF65-F5344CB8AC3E}">
        <p14:creationId xmlns:p14="http://schemas.microsoft.com/office/powerpoint/2010/main" val="282678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xEl>
                                              <p:pRg st="1" end="1"/>
                                            </p:txEl>
                                          </p:spTgt>
                                        </p:tgtEl>
                                        <p:attrNameLst>
                                          <p:attrName>style.visibility</p:attrName>
                                        </p:attrNameLst>
                                      </p:cBhvr>
                                      <p:to>
                                        <p:strVal val="visible"/>
                                      </p:to>
                                    </p:set>
                                  </p:childTnLst>
                                </p:cTn>
                              </p:par>
                              <p:par>
                                <p:cTn id="19" presetID="0" presetClass="path" presetSubtype="0" accel="50000" decel="50000" fill="hold" nodeType="withEffect">
                                  <p:stCondLst>
                                    <p:cond delay="0"/>
                                  </p:stCondLst>
                                  <p:childTnLst>
                                    <p:animMotion origin="layout" path="M -2.29167E-6 4.44444E-6 C -0.00208 0.02638 -0.00429 0.05277 0.00612 0.07824 C 0.01667 0.10393 0.03321 0.13657 0.06276 0.15347 C 0.09232 0.17013 0.14414 0.18032 0.18373 0.17963 C 0.22318 0.1787 0.27214 0.16435 0.3 0.14814 C 0.32787 0.13194 0.3405 0.10509 0.35052 0.08194 C 0.36042 0.05856 0.36003 0.03356 0.35964 0.00856 " pathEditMode="relative" rAng="0" ptsTypes="AAAAAAA">
                                      <p:cBhvr>
                                        <p:cTn id="20" dur="2000" fill="hold"/>
                                        <p:tgtEl>
                                          <p:spTgt spid="24"/>
                                        </p:tgtEl>
                                        <p:attrNameLst>
                                          <p:attrName>ppt_x</p:attrName>
                                          <p:attrName>ppt_y</p:attrName>
                                        </p:attrNameLst>
                                      </p:cBhvr>
                                      <p:rCtr x="17891" y="8981"/>
                                    </p:animMotion>
                                  </p:childTnLst>
                                </p:cTn>
                              </p:par>
                              <p:par>
                                <p:cTn id="21" presetID="0" presetClass="path" presetSubtype="0" accel="50000" decel="50000" fill="hold" nodeType="withEffect">
                                  <p:stCondLst>
                                    <p:cond delay="0"/>
                                  </p:stCondLst>
                                  <p:childTnLst>
                                    <p:animMotion origin="layout" path="M -2.29167E-6 7.40741E-7 C -0.00208 0.02639 -0.00429 0.05278 0.00612 0.07824 C 0.01667 0.10393 0.03321 0.13657 0.06276 0.15347 C 0.09232 0.17014 0.14414 0.18032 0.18373 0.17963 C 0.22318 0.1787 0.27214 0.16435 0.3 0.14815 C 0.32787 0.13194 0.3405 0.10509 0.35052 0.08194 C 0.36042 0.05856 0.36003 0.03356 0.35964 0.00856 " pathEditMode="relative" rAng="0" ptsTypes="AAAAAAA">
                                      <p:cBhvr>
                                        <p:cTn id="22" dur="2000" fill="hold"/>
                                        <p:tgtEl>
                                          <p:spTgt spid="30"/>
                                        </p:tgtEl>
                                        <p:attrNameLst>
                                          <p:attrName>ppt_x</p:attrName>
                                          <p:attrName>ppt_y</p:attrName>
                                        </p:attrNameLst>
                                      </p:cBhvr>
                                      <p:rCtr x="17891" y="8981"/>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Table 51">
            <a:extLst>
              <a:ext uri="{FF2B5EF4-FFF2-40B4-BE49-F238E27FC236}">
                <a16:creationId xmlns:a16="http://schemas.microsoft.com/office/drawing/2014/main" id="{42150444-5967-2645-91DC-63EC46EBA1F7}"/>
              </a:ext>
            </a:extLst>
          </p:cNvPr>
          <p:cNvGraphicFramePr>
            <a:graphicFrameLocks noGrp="1"/>
          </p:cNvGraphicFramePr>
          <p:nvPr>
            <p:extLst>
              <p:ext uri="{D42A27DB-BD31-4B8C-83A1-F6EECF244321}">
                <p14:modId xmlns:p14="http://schemas.microsoft.com/office/powerpoint/2010/main" val="4228191493"/>
              </p:ext>
            </p:extLst>
          </p:nvPr>
        </p:nvGraphicFramePr>
        <p:xfrm>
          <a:off x="350964" y="545045"/>
          <a:ext cx="5219131" cy="2377440"/>
        </p:xfrm>
        <a:graphic>
          <a:graphicData uri="http://schemas.openxmlformats.org/drawingml/2006/table">
            <a:tbl>
              <a:tblPr firstRow="1">
                <a:tableStyleId>{5C22544A-7EE6-4342-B048-85BDC9FD1C3A}</a:tableStyleId>
              </a:tblPr>
              <a:tblGrid>
                <a:gridCol w="1304539">
                  <a:extLst>
                    <a:ext uri="{9D8B030D-6E8A-4147-A177-3AD203B41FA5}">
                      <a16:colId xmlns:a16="http://schemas.microsoft.com/office/drawing/2014/main" val="939753499"/>
                    </a:ext>
                  </a:extLst>
                </a:gridCol>
                <a:gridCol w="1079500">
                  <a:extLst>
                    <a:ext uri="{9D8B030D-6E8A-4147-A177-3AD203B41FA5}">
                      <a16:colId xmlns:a16="http://schemas.microsoft.com/office/drawing/2014/main" val="388575346"/>
                    </a:ext>
                  </a:extLst>
                </a:gridCol>
                <a:gridCol w="1308100">
                  <a:extLst>
                    <a:ext uri="{9D8B030D-6E8A-4147-A177-3AD203B41FA5}">
                      <a16:colId xmlns:a16="http://schemas.microsoft.com/office/drawing/2014/main" val="2810383892"/>
                    </a:ext>
                  </a:extLst>
                </a:gridCol>
                <a:gridCol w="1526992">
                  <a:extLst>
                    <a:ext uri="{9D8B030D-6E8A-4147-A177-3AD203B41FA5}">
                      <a16:colId xmlns:a16="http://schemas.microsoft.com/office/drawing/2014/main" val="206598088"/>
                    </a:ext>
                  </a:extLst>
                </a:gridCol>
              </a:tblGrid>
              <a:tr h="482693">
                <a:tc>
                  <a:txBody>
                    <a:bodyPr/>
                    <a:lstStyle/>
                    <a:p>
                      <a:pPr algn="ctr"/>
                      <a:r>
                        <a:rPr lang="en-US" sz="2400" dirty="0"/>
                        <a:t>Installed by</a:t>
                      </a:r>
                    </a:p>
                  </a:txBody>
                  <a:tcPr/>
                </a:tc>
                <a:tc>
                  <a:txBody>
                    <a:bodyPr/>
                    <a:lstStyle/>
                    <a:p>
                      <a:pPr algn="ctr"/>
                      <a:r>
                        <a:rPr lang="en-US" sz="2400" dirty="0"/>
                        <a:t>Match</a:t>
                      </a:r>
                    </a:p>
                  </a:txBody>
                  <a:tcPr/>
                </a:tc>
                <a:tc>
                  <a:txBody>
                    <a:bodyPr/>
                    <a:lstStyle/>
                    <a:p>
                      <a:pPr algn="ctr"/>
                      <a:r>
                        <a:rPr lang="en-US" sz="2400" dirty="0"/>
                        <a:t>Forward to</a:t>
                      </a:r>
                    </a:p>
                  </a:txBody>
                  <a:tcPr/>
                </a:tc>
                <a:tc>
                  <a:txBody>
                    <a:bodyPr/>
                    <a:lstStyle/>
                    <a:p>
                      <a:pPr algn="ctr"/>
                      <a:r>
                        <a:rPr lang="en-US" sz="2400" dirty="0"/>
                        <a:t>Path</a:t>
                      </a:r>
                    </a:p>
                  </a:txBody>
                  <a:tcPr/>
                </a:tc>
                <a:extLst>
                  <a:ext uri="{0D108BD9-81ED-4DB2-BD59-A6C34878D82A}">
                    <a16:rowId xmlns:a16="http://schemas.microsoft.com/office/drawing/2014/main" val="3978388940"/>
                  </a:ext>
                </a:extLst>
              </a:tr>
              <a:tr h="482693">
                <a:tc>
                  <a:txBody>
                    <a:bodyPr/>
                    <a:lstStyle/>
                    <a:p>
                      <a:pPr algn="ctr"/>
                      <a:r>
                        <a:rPr lang="en-US" sz="2800" dirty="0"/>
                        <a:t>N</a:t>
                      </a:r>
                    </a:p>
                  </a:txBody>
                  <a:tcPr/>
                </a:tc>
                <a:tc>
                  <a:txBody>
                    <a:bodyPr/>
                    <a:lstStyle/>
                    <a:p>
                      <a:pPr algn="ctr"/>
                      <a:r>
                        <a:rPr lang="en-US" sz="2800" dirty="0"/>
                        <a:t>VoIP</a:t>
                      </a:r>
                    </a:p>
                  </a:txBody>
                  <a:tcPr/>
                </a:tc>
                <a:tc>
                  <a:txBody>
                    <a:bodyPr/>
                    <a:lstStyle/>
                    <a:p>
                      <a:pPr algn="ctr"/>
                      <a:r>
                        <a:rPr lang="en-US" sz="2800" dirty="0"/>
                        <a:t>M</a:t>
                      </a:r>
                    </a:p>
                  </a:txBody>
                  <a:tcPr/>
                </a:tc>
                <a:tc>
                  <a:txBody>
                    <a:bodyPr/>
                    <a:lstStyle/>
                    <a:p>
                      <a:pPr algn="ctr"/>
                      <a:r>
                        <a:rPr lang="en-US" sz="2800" dirty="0"/>
                        <a:t>M B Z</a:t>
                      </a:r>
                    </a:p>
                  </a:txBody>
                  <a:tcPr/>
                </a:tc>
                <a:extLst>
                  <a:ext uri="{0D108BD9-81ED-4DB2-BD59-A6C34878D82A}">
                    <a16:rowId xmlns:a16="http://schemas.microsoft.com/office/drawing/2014/main" val="3077739224"/>
                  </a:ext>
                </a:extLst>
              </a:tr>
              <a:tr h="482693">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669814259"/>
                  </a:ext>
                </a:extLst>
              </a:tr>
              <a:tr h="482693">
                <a:tc>
                  <a:txBody>
                    <a:bodyPr/>
                    <a:lstStyle/>
                    <a:p>
                      <a:pPr algn="ctr"/>
                      <a:r>
                        <a:rPr lang="en-US" sz="2800" dirty="0"/>
                        <a:t>B</a:t>
                      </a:r>
                    </a:p>
                  </a:txBody>
                  <a:tcPr/>
                </a:tc>
                <a:tc>
                  <a:txBody>
                    <a:bodyPr/>
                    <a:lstStyle/>
                    <a:p>
                      <a:pPr algn="ctr"/>
                      <a:r>
                        <a:rPr lang="en-US" sz="2800" dirty="0"/>
                        <a:t>VoIP</a:t>
                      </a:r>
                    </a:p>
                  </a:txBody>
                  <a:tcPr/>
                </a:tc>
                <a:tc>
                  <a:txBody>
                    <a:bodyPr/>
                    <a:lstStyle/>
                    <a:p>
                      <a:pPr algn="ctr"/>
                      <a:r>
                        <a:rPr lang="en-US" sz="2800" dirty="0"/>
                        <a:t>A</a:t>
                      </a:r>
                    </a:p>
                  </a:txBody>
                  <a:tcPr/>
                </a:tc>
                <a:tc>
                  <a:txBody>
                    <a:bodyPr/>
                    <a:lstStyle/>
                    <a:p>
                      <a:pPr algn="ctr"/>
                      <a:r>
                        <a:rPr lang="en-US" sz="2800" dirty="0"/>
                        <a:t>A N Z</a:t>
                      </a:r>
                    </a:p>
                  </a:txBody>
                  <a:tcPr/>
                </a:tc>
                <a:extLst>
                  <a:ext uri="{0D108BD9-81ED-4DB2-BD59-A6C34878D82A}">
                    <a16:rowId xmlns:a16="http://schemas.microsoft.com/office/drawing/2014/main" val="2183108642"/>
                  </a:ext>
                </a:extLst>
              </a:tr>
            </a:tbl>
          </a:graphicData>
        </a:graphic>
      </p:graphicFrame>
      <p:sp>
        <p:nvSpPr>
          <p:cNvPr id="23" name="TextBox 22">
            <a:extLst>
              <a:ext uri="{FF2B5EF4-FFF2-40B4-BE49-F238E27FC236}">
                <a16:creationId xmlns:a16="http://schemas.microsoft.com/office/drawing/2014/main" id="{94CFC14C-E21A-4A4A-82B4-D526024A2505}"/>
              </a:ext>
            </a:extLst>
          </p:cNvPr>
          <p:cNvSpPr txBox="1"/>
          <p:nvPr/>
        </p:nvSpPr>
        <p:spPr>
          <a:xfrm>
            <a:off x="575060" y="3522165"/>
            <a:ext cx="5137467" cy="2677656"/>
          </a:xfrm>
          <a:prstGeom prst="rect">
            <a:avLst/>
          </a:prstGeom>
          <a:noFill/>
        </p:spPr>
        <p:txBody>
          <a:bodyPr wrap="square" rtlCol="0">
            <a:spAutoFit/>
          </a:bodyPr>
          <a:lstStyle/>
          <a:p>
            <a:r>
              <a:rPr lang="en-US" sz="2800" dirty="0"/>
              <a:t>Distinct-Match( </a:t>
            </a:r>
            <a:r>
              <a:rPr lang="en-US" sz="2800" dirty="0" err="1"/>
              <a:t>enc</a:t>
            </a:r>
            <a:r>
              <a:rPr lang="en-US" sz="2800" dirty="0"/>
              <a:t>(&lt;r&gt;), </a:t>
            </a:r>
            <a:r>
              <a:rPr lang="en-US" sz="2800" b="1" dirty="0"/>
              <a:t>B</a:t>
            </a:r>
            <a:r>
              <a:rPr lang="en-US" sz="2800" dirty="0"/>
              <a:t> → </a:t>
            </a:r>
            <a:r>
              <a:rPr lang="en-US" sz="2800" b="1" dirty="0"/>
              <a:t>N</a:t>
            </a:r>
            <a:r>
              <a:rPr lang="en-US" sz="2800" dirty="0"/>
              <a:t> )</a:t>
            </a:r>
          </a:p>
          <a:p>
            <a:endParaRPr lang="en-US" sz="2800" dirty="0"/>
          </a:p>
          <a:p>
            <a:r>
              <a:rPr lang="en-US" sz="2800" dirty="0"/>
              <a:t>Overlap? </a:t>
            </a:r>
            <a:r>
              <a:rPr lang="en-US" sz="2800" b="1" dirty="0">
                <a:solidFill>
                  <a:srgbClr val="C00000"/>
                </a:solidFill>
              </a:rPr>
              <a:t>Yes</a:t>
            </a:r>
          </a:p>
          <a:p>
            <a:r>
              <a:rPr lang="en-US" sz="2800" dirty="0"/>
              <a:t>SMPC output: </a:t>
            </a:r>
            <a:r>
              <a:rPr lang="en-US" sz="2800" b="1" dirty="0"/>
              <a:t>M</a:t>
            </a:r>
          </a:p>
          <a:p>
            <a:r>
              <a:rPr lang="en-US" sz="2800" dirty="0"/>
              <a:t>SDX2 routing table: </a:t>
            </a:r>
            <a:r>
              <a:rPr lang="en-US" sz="2800" b="1" dirty="0"/>
              <a:t>M B Z</a:t>
            </a:r>
          </a:p>
          <a:p>
            <a:endParaRPr lang="en-US" sz="2800" dirty="0"/>
          </a:p>
        </p:txBody>
      </p:sp>
      <p:sp>
        <p:nvSpPr>
          <p:cNvPr id="25" name="Oval 24">
            <a:extLst>
              <a:ext uri="{FF2B5EF4-FFF2-40B4-BE49-F238E27FC236}">
                <a16:creationId xmlns:a16="http://schemas.microsoft.com/office/drawing/2014/main" id="{DFA056D1-22A5-0C44-967D-BD1885132A6E}"/>
              </a:ext>
            </a:extLst>
          </p:cNvPr>
          <p:cNvSpPr/>
          <p:nvPr/>
        </p:nvSpPr>
        <p:spPr>
          <a:xfrm>
            <a:off x="4195346" y="1392688"/>
            <a:ext cx="1223201" cy="48434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32EEE5B-D4A9-4B4E-AE03-28967059D873}"/>
              </a:ext>
            </a:extLst>
          </p:cNvPr>
          <p:cNvSpPr/>
          <p:nvPr/>
        </p:nvSpPr>
        <p:spPr>
          <a:xfrm>
            <a:off x="1238191" y="4661193"/>
            <a:ext cx="4331596" cy="1876124"/>
          </a:xfrm>
          <a:prstGeom prst="ellipse">
            <a:avLst/>
          </a:prstGeom>
          <a:solidFill>
            <a:srgbClr val="FFCECD"/>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Rule installation refused by SDX</a:t>
            </a:r>
            <a:r>
              <a:rPr lang="en-US" sz="3200" b="1" baseline="-25000" dirty="0">
                <a:solidFill>
                  <a:schemeClr val="tx1"/>
                </a:solidFill>
              </a:rPr>
              <a:t>1</a:t>
            </a:r>
            <a:endParaRPr lang="en-US" sz="3200" b="1" dirty="0">
              <a:solidFill>
                <a:schemeClr val="tx1"/>
              </a:solidFill>
            </a:endParaRPr>
          </a:p>
        </p:txBody>
      </p:sp>
      <p:sp>
        <p:nvSpPr>
          <p:cNvPr id="27" name="Rounded Rectangle 26">
            <a:extLst>
              <a:ext uri="{FF2B5EF4-FFF2-40B4-BE49-F238E27FC236}">
                <a16:creationId xmlns:a16="http://schemas.microsoft.com/office/drawing/2014/main" id="{3EF270F9-6921-D94A-B554-D048E14208B5}"/>
              </a:ext>
            </a:extLst>
          </p:cNvPr>
          <p:cNvSpPr/>
          <p:nvPr/>
        </p:nvSpPr>
        <p:spPr>
          <a:xfrm>
            <a:off x="10123628" y="3256135"/>
            <a:ext cx="1614280" cy="931136"/>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sp>
        <p:nvSpPr>
          <p:cNvPr id="28" name="Rounded Rectangle 27">
            <a:extLst>
              <a:ext uri="{FF2B5EF4-FFF2-40B4-BE49-F238E27FC236}">
                <a16:creationId xmlns:a16="http://schemas.microsoft.com/office/drawing/2014/main" id="{E986D446-7A2E-DB4D-B476-743CC36C9A56}"/>
              </a:ext>
            </a:extLst>
          </p:cNvPr>
          <p:cNvSpPr/>
          <p:nvPr/>
        </p:nvSpPr>
        <p:spPr>
          <a:xfrm>
            <a:off x="6261142" y="3256135"/>
            <a:ext cx="1614280" cy="931136"/>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sp>
        <p:nvSpPr>
          <p:cNvPr id="29" name="TextBox 28">
            <a:extLst>
              <a:ext uri="{FF2B5EF4-FFF2-40B4-BE49-F238E27FC236}">
                <a16:creationId xmlns:a16="http://schemas.microsoft.com/office/drawing/2014/main" id="{E9EFA761-6EAA-E34D-AD53-63A1FF4F28F1}"/>
              </a:ext>
            </a:extLst>
          </p:cNvPr>
          <p:cNvSpPr txBox="1"/>
          <p:nvPr/>
        </p:nvSpPr>
        <p:spPr>
          <a:xfrm>
            <a:off x="6451873" y="3445998"/>
            <a:ext cx="927652" cy="523220"/>
          </a:xfrm>
          <a:prstGeom prst="rect">
            <a:avLst/>
          </a:prstGeom>
          <a:noFill/>
        </p:spPr>
        <p:txBody>
          <a:bodyPr wrap="square" rtlCol="0">
            <a:spAutoFit/>
          </a:bodyPr>
          <a:lstStyle/>
          <a:p>
            <a:r>
              <a:rPr lang="en-US" sz="2800" dirty="0"/>
              <a:t>SDX</a:t>
            </a:r>
            <a:r>
              <a:rPr lang="en-US" sz="2800" baseline="-25000" dirty="0"/>
              <a:t>1</a:t>
            </a:r>
          </a:p>
        </p:txBody>
      </p:sp>
      <p:sp>
        <p:nvSpPr>
          <p:cNvPr id="30" name="TextBox 29">
            <a:extLst>
              <a:ext uri="{FF2B5EF4-FFF2-40B4-BE49-F238E27FC236}">
                <a16:creationId xmlns:a16="http://schemas.microsoft.com/office/drawing/2014/main" id="{069B8F82-1807-EE48-91F2-7982B8877604}"/>
              </a:ext>
            </a:extLst>
          </p:cNvPr>
          <p:cNvSpPr txBox="1"/>
          <p:nvPr/>
        </p:nvSpPr>
        <p:spPr>
          <a:xfrm>
            <a:off x="10707024" y="3445998"/>
            <a:ext cx="871889" cy="523220"/>
          </a:xfrm>
          <a:prstGeom prst="rect">
            <a:avLst/>
          </a:prstGeom>
          <a:noFill/>
        </p:spPr>
        <p:txBody>
          <a:bodyPr wrap="square" rtlCol="0">
            <a:spAutoFit/>
          </a:bodyPr>
          <a:lstStyle/>
          <a:p>
            <a:pPr algn="r"/>
            <a:r>
              <a:rPr lang="en-US" sz="2800" dirty="0"/>
              <a:t>SDX</a:t>
            </a:r>
            <a:r>
              <a:rPr lang="en-US" sz="2800" baseline="-25000" dirty="0"/>
              <a:t>2</a:t>
            </a:r>
          </a:p>
        </p:txBody>
      </p:sp>
      <p:cxnSp>
        <p:nvCxnSpPr>
          <p:cNvPr id="31" name="Straight Connector 30">
            <a:extLst>
              <a:ext uri="{FF2B5EF4-FFF2-40B4-BE49-F238E27FC236}">
                <a16:creationId xmlns:a16="http://schemas.microsoft.com/office/drawing/2014/main" id="{9E21FB69-CDB3-A847-AEC1-044EE0BD24A6}"/>
              </a:ext>
            </a:extLst>
          </p:cNvPr>
          <p:cNvCxnSpPr>
            <a:stCxn id="48" idx="3"/>
            <a:endCxn id="49" idx="7"/>
          </p:cNvCxnSpPr>
          <p:nvPr/>
        </p:nvCxnSpPr>
        <p:spPr>
          <a:xfrm flipH="1">
            <a:off x="7859159" y="1393073"/>
            <a:ext cx="874611" cy="101763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54378C8-2EF3-5442-BB49-47B3410F2AA5}"/>
              </a:ext>
            </a:extLst>
          </p:cNvPr>
          <p:cNvCxnSpPr>
            <a:cxnSpLocks/>
            <a:stCxn id="49" idx="5"/>
          </p:cNvCxnSpPr>
          <p:nvPr/>
        </p:nvCxnSpPr>
        <p:spPr>
          <a:xfrm>
            <a:off x="7859159" y="2877314"/>
            <a:ext cx="2493069" cy="19698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70F8F3A-4E81-DF42-A91F-47461119E440}"/>
              </a:ext>
            </a:extLst>
          </p:cNvPr>
          <p:cNvCxnSpPr>
            <a:cxnSpLocks/>
          </p:cNvCxnSpPr>
          <p:nvPr/>
        </p:nvCxnSpPr>
        <p:spPr>
          <a:xfrm flipH="1">
            <a:off x="7761428" y="2728787"/>
            <a:ext cx="2499360" cy="2057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BB8E86F-D574-B942-A263-6A23F52B15B5}"/>
              </a:ext>
            </a:extLst>
          </p:cNvPr>
          <p:cNvCxnSpPr>
            <a:cxnSpLocks/>
          </p:cNvCxnSpPr>
          <p:nvPr/>
        </p:nvCxnSpPr>
        <p:spPr>
          <a:xfrm flipH="1">
            <a:off x="7858370" y="1404948"/>
            <a:ext cx="874611" cy="1017639"/>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5FF0E60-5E82-944A-99F9-002CF878FB9A}"/>
              </a:ext>
            </a:extLst>
          </p:cNvPr>
          <p:cNvCxnSpPr>
            <a:cxnSpLocks/>
            <a:stCxn id="49" idx="5"/>
          </p:cNvCxnSpPr>
          <p:nvPr/>
        </p:nvCxnSpPr>
        <p:spPr>
          <a:xfrm>
            <a:off x="7859159" y="2877314"/>
            <a:ext cx="2401629" cy="1908873"/>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E6B98BF-186D-AF45-97F5-70D127C60174}"/>
              </a:ext>
            </a:extLst>
          </p:cNvPr>
          <p:cNvCxnSpPr>
            <a:cxnSpLocks/>
          </p:cNvCxnSpPr>
          <p:nvPr/>
        </p:nvCxnSpPr>
        <p:spPr>
          <a:xfrm>
            <a:off x="9152379" y="1389664"/>
            <a:ext cx="971249" cy="1021048"/>
          </a:xfrm>
          <a:prstGeom prst="line">
            <a:avLst/>
          </a:prstGeom>
          <a:ln w="57150">
            <a:solidFill>
              <a:schemeClr val="tx1">
                <a:alpha val="25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05CE6E-1E95-E74C-898C-4375CB9E38B8}"/>
              </a:ext>
            </a:extLst>
          </p:cNvPr>
          <p:cNvCxnSpPr>
            <a:cxnSpLocks/>
          </p:cNvCxnSpPr>
          <p:nvPr/>
        </p:nvCxnSpPr>
        <p:spPr>
          <a:xfrm flipH="1">
            <a:off x="7625858" y="2850707"/>
            <a:ext cx="2497770" cy="2083221"/>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C4EDC33-AFB8-B541-89B1-54C2B3854BB1}"/>
              </a:ext>
            </a:extLst>
          </p:cNvPr>
          <p:cNvCxnSpPr>
            <a:cxnSpLocks/>
            <a:stCxn id="49" idx="1"/>
            <a:endCxn id="50" idx="3"/>
          </p:cNvCxnSpPr>
          <p:nvPr/>
        </p:nvCxnSpPr>
        <p:spPr>
          <a:xfrm>
            <a:off x="7625858" y="2973248"/>
            <a:ext cx="2732" cy="16684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1BC5C8C-3BAA-564E-851D-151CCC0812FB}"/>
              </a:ext>
            </a:extLst>
          </p:cNvPr>
          <p:cNvCxnSpPr>
            <a:cxnSpLocks/>
            <a:stCxn id="49" idx="1"/>
            <a:endCxn id="50" idx="3"/>
          </p:cNvCxnSpPr>
          <p:nvPr/>
        </p:nvCxnSpPr>
        <p:spPr>
          <a:xfrm>
            <a:off x="7625858" y="2973248"/>
            <a:ext cx="2732" cy="166847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84FAB4-75D3-E140-849E-7DE9D319B3A9}"/>
              </a:ext>
            </a:extLst>
          </p:cNvPr>
          <p:cNvCxnSpPr>
            <a:cxnSpLocks/>
            <a:stCxn id="45" idx="1"/>
            <a:endCxn id="47" idx="3"/>
          </p:cNvCxnSpPr>
          <p:nvPr/>
        </p:nvCxnSpPr>
        <p:spPr>
          <a:xfrm>
            <a:off x="10404922" y="2976657"/>
            <a:ext cx="0" cy="16650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16CCC9D-382E-2548-8C65-263FAF7D7FD2}"/>
              </a:ext>
            </a:extLst>
          </p:cNvPr>
          <p:cNvCxnSpPr>
            <a:cxnSpLocks/>
            <a:stCxn id="45" idx="1"/>
            <a:endCxn id="47" idx="3"/>
          </p:cNvCxnSpPr>
          <p:nvPr/>
        </p:nvCxnSpPr>
        <p:spPr>
          <a:xfrm>
            <a:off x="10404922" y="2976657"/>
            <a:ext cx="0" cy="1665062"/>
          </a:xfrm>
          <a:prstGeom prst="straightConnector1">
            <a:avLst/>
          </a:prstGeom>
          <a:ln w="57150">
            <a:solidFill>
              <a:srgbClr val="B97AE6"/>
            </a:solidFill>
            <a:tailEnd type="arrow"/>
          </a:ln>
        </p:spPr>
        <p:style>
          <a:lnRef idx="1">
            <a:schemeClr val="accent1"/>
          </a:lnRef>
          <a:fillRef idx="0">
            <a:schemeClr val="accent1"/>
          </a:fillRef>
          <a:effectRef idx="0">
            <a:schemeClr val="accent1"/>
          </a:effectRef>
          <a:fontRef idx="minor">
            <a:schemeClr val="tx1"/>
          </a:fontRef>
        </p:style>
      </p:cxnSp>
      <p:sp>
        <p:nvSpPr>
          <p:cNvPr id="45" name="Oval 4">
            <a:extLst>
              <a:ext uri="{FF2B5EF4-FFF2-40B4-BE49-F238E27FC236}">
                <a16:creationId xmlns:a16="http://schemas.microsoft.com/office/drawing/2014/main" id="{91BE923C-EC69-4B46-9AED-7BBDD10EB4A9}"/>
              </a:ext>
            </a:extLst>
          </p:cNvPr>
          <p:cNvSpPr/>
          <p:nvPr/>
        </p:nvSpPr>
        <p:spPr>
          <a:xfrm>
            <a:off x="10074984" y="2317484"/>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N</a:t>
            </a:r>
          </a:p>
        </p:txBody>
      </p:sp>
      <p:sp>
        <p:nvSpPr>
          <p:cNvPr id="47" name="Oval 5">
            <a:extLst>
              <a:ext uri="{FF2B5EF4-FFF2-40B4-BE49-F238E27FC236}">
                <a16:creationId xmlns:a16="http://schemas.microsoft.com/office/drawing/2014/main" id="{3C487DA8-1307-8A46-8BD3-E419F6A9B133}"/>
              </a:ext>
            </a:extLst>
          </p:cNvPr>
          <p:cNvSpPr/>
          <p:nvPr/>
        </p:nvSpPr>
        <p:spPr>
          <a:xfrm>
            <a:off x="10074984" y="4603990"/>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M</a:t>
            </a:r>
          </a:p>
        </p:txBody>
      </p:sp>
      <p:sp>
        <p:nvSpPr>
          <p:cNvPr id="48" name="Oval 8">
            <a:extLst>
              <a:ext uri="{FF2B5EF4-FFF2-40B4-BE49-F238E27FC236}">
                <a16:creationId xmlns:a16="http://schemas.microsoft.com/office/drawing/2014/main" id="{67D79056-385C-A448-BBDB-BBB7A733D549}"/>
              </a:ext>
            </a:extLst>
          </p:cNvPr>
          <p:cNvSpPr/>
          <p:nvPr/>
        </p:nvSpPr>
        <p:spPr>
          <a:xfrm>
            <a:off x="8637133" y="829834"/>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n w="0"/>
                <a:solidFill>
                  <a:schemeClr val="bg1"/>
                </a:solidFill>
                <a:effectLst>
                  <a:outerShdw blurRad="38100" dist="25400" dir="5400000" algn="ctr" rotWithShape="0">
                    <a:srgbClr val="6E747A">
                      <a:alpha val="43000"/>
                    </a:srgbClr>
                  </a:outerShdw>
                </a:effectLst>
              </a:rPr>
              <a:t>Z</a:t>
            </a:r>
          </a:p>
        </p:txBody>
      </p:sp>
      <p:sp>
        <p:nvSpPr>
          <p:cNvPr id="49" name="Oval 11">
            <a:extLst>
              <a:ext uri="{FF2B5EF4-FFF2-40B4-BE49-F238E27FC236}">
                <a16:creationId xmlns:a16="http://schemas.microsoft.com/office/drawing/2014/main" id="{41B21FE6-FF7D-8849-99D9-AAF521B4C28E}"/>
              </a:ext>
            </a:extLst>
          </p:cNvPr>
          <p:cNvSpPr/>
          <p:nvPr/>
        </p:nvSpPr>
        <p:spPr>
          <a:xfrm>
            <a:off x="7295920" y="2314075"/>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B</a:t>
            </a:r>
          </a:p>
        </p:txBody>
      </p:sp>
      <p:sp>
        <p:nvSpPr>
          <p:cNvPr id="50" name="Oval 12">
            <a:extLst>
              <a:ext uri="{FF2B5EF4-FFF2-40B4-BE49-F238E27FC236}">
                <a16:creationId xmlns:a16="http://schemas.microsoft.com/office/drawing/2014/main" id="{90AAACF9-F606-3E48-BE1E-A249A852E343}"/>
              </a:ext>
            </a:extLst>
          </p:cNvPr>
          <p:cNvSpPr/>
          <p:nvPr/>
        </p:nvSpPr>
        <p:spPr>
          <a:xfrm>
            <a:off x="7298652" y="4603990"/>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A</a:t>
            </a:r>
          </a:p>
        </p:txBody>
      </p:sp>
      <p:cxnSp>
        <p:nvCxnSpPr>
          <p:cNvPr id="8" name="Straight Connector 7">
            <a:extLst>
              <a:ext uri="{FF2B5EF4-FFF2-40B4-BE49-F238E27FC236}">
                <a16:creationId xmlns:a16="http://schemas.microsoft.com/office/drawing/2014/main" id="{572F8FB1-B722-9741-A9FB-B922B7D6996B}"/>
              </a:ext>
            </a:extLst>
          </p:cNvPr>
          <p:cNvCxnSpPr>
            <a:cxnSpLocks/>
            <a:stCxn id="25" idx="3"/>
            <a:endCxn id="53" idx="7"/>
          </p:cNvCxnSpPr>
          <p:nvPr/>
        </p:nvCxnSpPr>
        <p:spPr>
          <a:xfrm flipH="1">
            <a:off x="1173069" y="1806101"/>
            <a:ext cx="3201411" cy="68741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955E11C-6CDF-3949-8CA2-AA24D76BD125}"/>
              </a:ext>
            </a:extLst>
          </p:cNvPr>
          <p:cNvSpPr/>
          <p:nvPr/>
        </p:nvSpPr>
        <p:spPr>
          <a:xfrm>
            <a:off x="730283" y="2422587"/>
            <a:ext cx="518756" cy="48434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1A31BE9-D704-E440-9306-06FAD951E8C0}"/>
              </a:ext>
            </a:extLst>
          </p:cNvPr>
          <p:cNvSpPr/>
          <p:nvPr/>
        </p:nvSpPr>
        <p:spPr>
          <a:xfrm>
            <a:off x="3121695" y="1378375"/>
            <a:ext cx="518756" cy="48434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Slide Number Placeholder 57">
            <a:extLst>
              <a:ext uri="{FF2B5EF4-FFF2-40B4-BE49-F238E27FC236}">
                <a16:creationId xmlns:a16="http://schemas.microsoft.com/office/drawing/2014/main" id="{FA6AC63D-5974-6745-AB1E-D4441872280C}"/>
              </a:ext>
            </a:extLst>
          </p:cNvPr>
          <p:cNvSpPr>
            <a:spLocks noGrp="1"/>
          </p:cNvSpPr>
          <p:nvPr>
            <p:ph type="sldNum" sz="quarter" idx="12"/>
          </p:nvPr>
        </p:nvSpPr>
        <p:spPr/>
        <p:txBody>
          <a:bodyPr/>
          <a:lstStyle/>
          <a:p>
            <a:fld id="{29E49BD9-A789-9148-B663-B843E630A9C4}" type="slidenum">
              <a:rPr lang="en-US" smtClean="0"/>
              <a:pPr/>
              <a:t>18</a:t>
            </a:fld>
            <a:endParaRPr lang="en-US"/>
          </a:p>
        </p:txBody>
      </p:sp>
    </p:spTree>
    <p:extLst>
      <p:ext uri="{BB962C8B-B14F-4D97-AF65-F5344CB8AC3E}">
        <p14:creationId xmlns:p14="http://schemas.microsoft.com/office/powerpoint/2010/main" val="124096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xEl>
                                              <p:pRg st="4" end="4"/>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5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9" presetClass="emph" presetSubtype="0" nodeType="withEffect">
                                  <p:stCondLst>
                                    <p:cond delay="0"/>
                                  </p:stCondLst>
                                  <p:childTnLst>
                                    <p:set>
                                      <p:cBhvr>
                                        <p:cTn id="32" dur="indefinite"/>
                                        <p:tgtEl>
                                          <p:spTgt spid="34"/>
                                        </p:tgtEl>
                                        <p:attrNameLst>
                                          <p:attrName>style.opacity</p:attrName>
                                        </p:attrNameLst>
                                      </p:cBhvr>
                                      <p:to>
                                        <p:strVal val="0.25"/>
                                      </p:to>
                                    </p:set>
                                    <p:animEffect filter="image" prLst="opacity: 0.25">
                                      <p:cBhvr rctx="IE">
                                        <p:cTn id="33" dur="indefinite"/>
                                        <p:tgtEl>
                                          <p:spTgt spid="34"/>
                                        </p:tgtEl>
                                      </p:cBhvr>
                                    </p:animEffect>
                                  </p:childTnLst>
                                </p:cTn>
                              </p:par>
                              <p:par>
                                <p:cTn id="34" presetID="1" presetClass="exit" presetSubtype="0" fill="hold" nodeType="withEffect">
                                  <p:stCondLst>
                                    <p:cond delay="0"/>
                                  </p:stCondLst>
                                  <p:childTnLst>
                                    <p:set>
                                      <p:cBhvr>
                                        <p:cTn id="35" dur="1" fill="hold">
                                          <p:stCondLst>
                                            <p:cond delay="0"/>
                                          </p:stCondLst>
                                        </p:cTn>
                                        <p:tgtEl>
                                          <p:spTgt spid="3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53" grpId="0" animBg="1"/>
      <p:bldP spid="54" grpId="0" animBg="1"/>
      <p:bldP spid="5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94CFC14C-E21A-4A4A-82B4-D526024A2505}"/>
              </a:ext>
            </a:extLst>
          </p:cNvPr>
          <p:cNvSpPr txBox="1"/>
          <p:nvPr/>
        </p:nvSpPr>
        <p:spPr>
          <a:xfrm>
            <a:off x="575060" y="3522165"/>
            <a:ext cx="5137467" cy="1815882"/>
          </a:xfrm>
          <a:prstGeom prst="rect">
            <a:avLst/>
          </a:prstGeom>
          <a:noFill/>
        </p:spPr>
        <p:txBody>
          <a:bodyPr wrap="square" rtlCol="0">
            <a:spAutoFit/>
          </a:bodyPr>
          <a:lstStyle/>
          <a:p>
            <a:r>
              <a:rPr lang="en-US" sz="2800" dirty="0"/>
              <a:t>Distinct-Match( </a:t>
            </a:r>
            <a:r>
              <a:rPr lang="en-US" sz="2800" dirty="0" err="1"/>
              <a:t>enc</a:t>
            </a:r>
            <a:r>
              <a:rPr lang="en-US" sz="2800" dirty="0"/>
              <a:t>(&lt;r&gt;), </a:t>
            </a:r>
            <a:r>
              <a:rPr lang="en-US" sz="2800" b="1" dirty="0"/>
              <a:t>B</a:t>
            </a:r>
            <a:r>
              <a:rPr lang="en-US" sz="2800" dirty="0"/>
              <a:t> → </a:t>
            </a:r>
            <a:r>
              <a:rPr lang="en-US" sz="2800" b="1" dirty="0"/>
              <a:t>N</a:t>
            </a:r>
            <a:r>
              <a:rPr lang="en-US" sz="2800" dirty="0"/>
              <a:t> )</a:t>
            </a:r>
          </a:p>
          <a:p>
            <a:endParaRPr lang="en-US" sz="2800" dirty="0"/>
          </a:p>
          <a:p>
            <a:r>
              <a:rPr lang="en-US" sz="2800" dirty="0"/>
              <a:t>Overlap? </a:t>
            </a:r>
            <a:r>
              <a:rPr lang="en-US" sz="2800" b="1" dirty="0">
                <a:solidFill>
                  <a:schemeClr val="accent6"/>
                </a:solidFill>
              </a:rPr>
              <a:t>No</a:t>
            </a:r>
          </a:p>
          <a:p>
            <a:r>
              <a:rPr lang="en-US" sz="2800" dirty="0"/>
              <a:t>SMPC output: </a:t>
            </a:r>
            <a:r>
              <a:rPr lang="en-US" sz="2800" i="1" dirty="0"/>
              <a:t>“No overlap”</a:t>
            </a:r>
            <a:endParaRPr lang="en-US" sz="2800" dirty="0"/>
          </a:p>
        </p:txBody>
      </p:sp>
      <p:sp>
        <p:nvSpPr>
          <p:cNvPr id="29" name="Oval 28">
            <a:extLst>
              <a:ext uri="{FF2B5EF4-FFF2-40B4-BE49-F238E27FC236}">
                <a16:creationId xmlns:a16="http://schemas.microsoft.com/office/drawing/2014/main" id="{6C8C9A66-0C7E-0B4B-BE3B-093BECA90A8D}"/>
              </a:ext>
            </a:extLst>
          </p:cNvPr>
          <p:cNvSpPr/>
          <p:nvPr/>
        </p:nvSpPr>
        <p:spPr>
          <a:xfrm>
            <a:off x="1238191" y="4661193"/>
            <a:ext cx="4331596" cy="1876124"/>
          </a:xfrm>
          <a:prstGeom prst="ellipse">
            <a:avLst/>
          </a:prstGeom>
          <a:solidFill>
            <a:schemeClr val="accent6">
              <a:lumMod val="20000"/>
              <a:lumOff val="80000"/>
            </a:schemeClr>
          </a:solid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Rule installation allowed by SDX</a:t>
            </a:r>
            <a:r>
              <a:rPr lang="en-US" sz="3200" b="1" baseline="-25000" dirty="0">
                <a:solidFill>
                  <a:schemeClr val="tx1"/>
                </a:solidFill>
              </a:rPr>
              <a:t>1</a:t>
            </a:r>
            <a:endParaRPr lang="en-US" sz="3200" b="1" dirty="0">
              <a:solidFill>
                <a:schemeClr val="tx1"/>
              </a:solidFill>
            </a:endParaRPr>
          </a:p>
        </p:txBody>
      </p:sp>
      <p:sp>
        <p:nvSpPr>
          <p:cNvPr id="35" name="Rounded Rectangle 34">
            <a:extLst>
              <a:ext uri="{FF2B5EF4-FFF2-40B4-BE49-F238E27FC236}">
                <a16:creationId xmlns:a16="http://schemas.microsoft.com/office/drawing/2014/main" id="{24940317-4AC9-1D40-80F2-AA25E78837C4}"/>
              </a:ext>
            </a:extLst>
          </p:cNvPr>
          <p:cNvSpPr/>
          <p:nvPr/>
        </p:nvSpPr>
        <p:spPr>
          <a:xfrm>
            <a:off x="10123628" y="3256135"/>
            <a:ext cx="1614280" cy="931136"/>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sp>
        <p:nvSpPr>
          <p:cNvPr id="37" name="Rounded Rectangle 36">
            <a:extLst>
              <a:ext uri="{FF2B5EF4-FFF2-40B4-BE49-F238E27FC236}">
                <a16:creationId xmlns:a16="http://schemas.microsoft.com/office/drawing/2014/main" id="{6E62C064-1B18-B341-AA36-AC0D736307D7}"/>
              </a:ext>
            </a:extLst>
          </p:cNvPr>
          <p:cNvSpPr/>
          <p:nvPr/>
        </p:nvSpPr>
        <p:spPr>
          <a:xfrm>
            <a:off x="6261142" y="3256135"/>
            <a:ext cx="1614280" cy="931136"/>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sp>
        <p:nvSpPr>
          <p:cNvPr id="38" name="TextBox 37">
            <a:extLst>
              <a:ext uri="{FF2B5EF4-FFF2-40B4-BE49-F238E27FC236}">
                <a16:creationId xmlns:a16="http://schemas.microsoft.com/office/drawing/2014/main" id="{006DF7E2-95C8-DD4C-A8CD-A5340C568B6A}"/>
              </a:ext>
            </a:extLst>
          </p:cNvPr>
          <p:cNvSpPr txBox="1"/>
          <p:nvPr/>
        </p:nvSpPr>
        <p:spPr>
          <a:xfrm>
            <a:off x="6451873" y="3445998"/>
            <a:ext cx="927652" cy="523220"/>
          </a:xfrm>
          <a:prstGeom prst="rect">
            <a:avLst/>
          </a:prstGeom>
          <a:noFill/>
        </p:spPr>
        <p:txBody>
          <a:bodyPr wrap="square" rtlCol="0">
            <a:spAutoFit/>
          </a:bodyPr>
          <a:lstStyle/>
          <a:p>
            <a:r>
              <a:rPr lang="en-US" sz="2800" dirty="0"/>
              <a:t>SDX</a:t>
            </a:r>
            <a:r>
              <a:rPr lang="en-US" sz="2800" baseline="-25000" dirty="0"/>
              <a:t>1</a:t>
            </a:r>
          </a:p>
        </p:txBody>
      </p:sp>
      <p:sp>
        <p:nvSpPr>
          <p:cNvPr id="39" name="TextBox 38">
            <a:extLst>
              <a:ext uri="{FF2B5EF4-FFF2-40B4-BE49-F238E27FC236}">
                <a16:creationId xmlns:a16="http://schemas.microsoft.com/office/drawing/2014/main" id="{D0E351D2-175A-304F-BB38-763EA7088AF6}"/>
              </a:ext>
            </a:extLst>
          </p:cNvPr>
          <p:cNvSpPr txBox="1"/>
          <p:nvPr/>
        </p:nvSpPr>
        <p:spPr>
          <a:xfrm>
            <a:off x="10707024" y="3445998"/>
            <a:ext cx="871889" cy="523220"/>
          </a:xfrm>
          <a:prstGeom prst="rect">
            <a:avLst/>
          </a:prstGeom>
          <a:noFill/>
        </p:spPr>
        <p:txBody>
          <a:bodyPr wrap="square" rtlCol="0">
            <a:spAutoFit/>
          </a:bodyPr>
          <a:lstStyle/>
          <a:p>
            <a:pPr algn="r"/>
            <a:r>
              <a:rPr lang="en-US" sz="2800" dirty="0"/>
              <a:t>SDX</a:t>
            </a:r>
            <a:r>
              <a:rPr lang="en-US" sz="2800" baseline="-25000" dirty="0"/>
              <a:t>2</a:t>
            </a:r>
          </a:p>
        </p:txBody>
      </p:sp>
      <p:cxnSp>
        <p:nvCxnSpPr>
          <p:cNvPr id="41" name="Straight Connector 40">
            <a:extLst>
              <a:ext uri="{FF2B5EF4-FFF2-40B4-BE49-F238E27FC236}">
                <a16:creationId xmlns:a16="http://schemas.microsoft.com/office/drawing/2014/main" id="{DA81F6B1-1AC7-BA49-9DFC-8B6DB6B7AF20}"/>
              </a:ext>
            </a:extLst>
          </p:cNvPr>
          <p:cNvCxnSpPr>
            <a:stCxn id="54" idx="3"/>
            <a:endCxn id="55" idx="7"/>
          </p:cNvCxnSpPr>
          <p:nvPr/>
        </p:nvCxnSpPr>
        <p:spPr>
          <a:xfrm flipH="1">
            <a:off x="7859159" y="1393073"/>
            <a:ext cx="874611" cy="101763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5964E23-4204-3B42-99C6-380F7DCACB25}"/>
              </a:ext>
            </a:extLst>
          </p:cNvPr>
          <p:cNvCxnSpPr>
            <a:cxnSpLocks/>
            <a:stCxn id="55" idx="5"/>
          </p:cNvCxnSpPr>
          <p:nvPr/>
        </p:nvCxnSpPr>
        <p:spPr>
          <a:xfrm>
            <a:off x="7859159" y="2877314"/>
            <a:ext cx="2493069" cy="19698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A0A9792-E6B3-D64C-9ED4-EFC015D1B169}"/>
              </a:ext>
            </a:extLst>
          </p:cNvPr>
          <p:cNvCxnSpPr>
            <a:cxnSpLocks/>
          </p:cNvCxnSpPr>
          <p:nvPr/>
        </p:nvCxnSpPr>
        <p:spPr>
          <a:xfrm flipH="1">
            <a:off x="7761428" y="2728787"/>
            <a:ext cx="2499360" cy="2057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106F726-9ED6-974A-B771-11FA1D003D92}"/>
              </a:ext>
            </a:extLst>
          </p:cNvPr>
          <p:cNvCxnSpPr>
            <a:cxnSpLocks/>
          </p:cNvCxnSpPr>
          <p:nvPr/>
        </p:nvCxnSpPr>
        <p:spPr>
          <a:xfrm>
            <a:off x="9152379" y="1389664"/>
            <a:ext cx="971249" cy="1021048"/>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E2AE4F0-6365-C649-AE7C-0CA67C5F0F65}"/>
              </a:ext>
            </a:extLst>
          </p:cNvPr>
          <p:cNvCxnSpPr>
            <a:cxnSpLocks/>
          </p:cNvCxnSpPr>
          <p:nvPr/>
        </p:nvCxnSpPr>
        <p:spPr>
          <a:xfrm flipH="1">
            <a:off x="7625858" y="2850707"/>
            <a:ext cx="2497770" cy="2083221"/>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786A5A-96D3-2440-A53C-66FD96683204}"/>
              </a:ext>
            </a:extLst>
          </p:cNvPr>
          <p:cNvCxnSpPr>
            <a:cxnSpLocks/>
            <a:stCxn id="55" idx="1"/>
            <a:endCxn id="56" idx="3"/>
          </p:cNvCxnSpPr>
          <p:nvPr/>
        </p:nvCxnSpPr>
        <p:spPr>
          <a:xfrm>
            <a:off x="7625858" y="2973248"/>
            <a:ext cx="2732" cy="16684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87BBA75-B93D-9941-9FA8-30F7EA93425A}"/>
              </a:ext>
            </a:extLst>
          </p:cNvPr>
          <p:cNvCxnSpPr>
            <a:cxnSpLocks/>
            <a:stCxn id="55" idx="1"/>
            <a:endCxn id="56" idx="3"/>
          </p:cNvCxnSpPr>
          <p:nvPr/>
        </p:nvCxnSpPr>
        <p:spPr>
          <a:xfrm>
            <a:off x="7625858" y="2973248"/>
            <a:ext cx="2732" cy="166847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EB7CFB-4C4B-BF46-BCC0-7322019E98D5}"/>
              </a:ext>
            </a:extLst>
          </p:cNvPr>
          <p:cNvCxnSpPr>
            <a:cxnSpLocks/>
            <a:stCxn id="52" idx="1"/>
            <a:endCxn id="53" idx="3"/>
          </p:cNvCxnSpPr>
          <p:nvPr/>
        </p:nvCxnSpPr>
        <p:spPr>
          <a:xfrm>
            <a:off x="10404922" y="2976657"/>
            <a:ext cx="0" cy="16650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Oval 4">
            <a:extLst>
              <a:ext uri="{FF2B5EF4-FFF2-40B4-BE49-F238E27FC236}">
                <a16:creationId xmlns:a16="http://schemas.microsoft.com/office/drawing/2014/main" id="{0E689F2C-F1FD-CE44-A50B-720ED7061177}"/>
              </a:ext>
            </a:extLst>
          </p:cNvPr>
          <p:cNvSpPr/>
          <p:nvPr/>
        </p:nvSpPr>
        <p:spPr>
          <a:xfrm>
            <a:off x="10074984" y="2317484"/>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N</a:t>
            </a:r>
          </a:p>
        </p:txBody>
      </p:sp>
      <p:sp>
        <p:nvSpPr>
          <p:cNvPr id="53" name="Oval 5">
            <a:extLst>
              <a:ext uri="{FF2B5EF4-FFF2-40B4-BE49-F238E27FC236}">
                <a16:creationId xmlns:a16="http://schemas.microsoft.com/office/drawing/2014/main" id="{59D98A30-A9D9-3A41-B986-74293DDAA79C}"/>
              </a:ext>
            </a:extLst>
          </p:cNvPr>
          <p:cNvSpPr/>
          <p:nvPr/>
        </p:nvSpPr>
        <p:spPr>
          <a:xfrm>
            <a:off x="10074984" y="4603990"/>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M</a:t>
            </a:r>
          </a:p>
        </p:txBody>
      </p:sp>
      <p:sp>
        <p:nvSpPr>
          <p:cNvPr id="54" name="Oval 8">
            <a:extLst>
              <a:ext uri="{FF2B5EF4-FFF2-40B4-BE49-F238E27FC236}">
                <a16:creationId xmlns:a16="http://schemas.microsoft.com/office/drawing/2014/main" id="{9BDDA456-6101-E449-957B-7499EA7E7D49}"/>
              </a:ext>
            </a:extLst>
          </p:cNvPr>
          <p:cNvSpPr/>
          <p:nvPr/>
        </p:nvSpPr>
        <p:spPr>
          <a:xfrm>
            <a:off x="8637133" y="829834"/>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n w="0"/>
                <a:solidFill>
                  <a:schemeClr val="bg1"/>
                </a:solidFill>
                <a:effectLst>
                  <a:outerShdw blurRad="38100" dist="25400" dir="5400000" algn="ctr" rotWithShape="0">
                    <a:srgbClr val="6E747A">
                      <a:alpha val="43000"/>
                    </a:srgbClr>
                  </a:outerShdw>
                </a:effectLst>
              </a:rPr>
              <a:t>Z</a:t>
            </a:r>
          </a:p>
        </p:txBody>
      </p:sp>
      <p:sp>
        <p:nvSpPr>
          <p:cNvPr id="55" name="Oval 11">
            <a:extLst>
              <a:ext uri="{FF2B5EF4-FFF2-40B4-BE49-F238E27FC236}">
                <a16:creationId xmlns:a16="http://schemas.microsoft.com/office/drawing/2014/main" id="{2414C88F-DFBC-D548-9814-5910439F8991}"/>
              </a:ext>
            </a:extLst>
          </p:cNvPr>
          <p:cNvSpPr/>
          <p:nvPr/>
        </p:nvSpPr>
        <p:spPr>
          <a:xfrm>
            <a:off x="7295920" y="2314075"/>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B</a:t>
            </a:r>
          </a:p>
        </p:txBody>
      </p:sp>
      <p:sp>
        <p:nvSpPr>
          <p:cNvPr id="56" name="Oval 12">
            <a:extLst>
              <a:ext uri="{FF2B5EF4-FFF2-40B4-BE49-F238E27FC236}">
                <a16:creationId xmlns:a16="http://schemas.microsoft.com/office/drawing/2014/main" id="{886364E9-E95D-4C4D-BF5B-8E9D3BEAC69B}"/>
              </a:ext>
            </a:extLst>
          </p:cNvPr>
          <p:cNvSpPr/>
          <p:nvPr/>
        </p:nvSpPr>
        <p:spPr>
          <a:xfrm>
            <a:off x="7298652" y="4603990"/>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A</a:t>
            </a:r>
          </a:p>
        </p:txBody>
      </p:sp>
      <p:graphicFrame>
        <p:nvGraphicFramePr>
          <p:cNvPr id="57" name="Table 56">
            <a:extLst>
              <a:ext uri="{FF2B5EF4-FFF2-40B4-BE49-F238E27FC236}">
                <a16:creationId xmlns:a16="http://schemas.microsoft.com/office/drawing/2014/main" id="{8A9378A6-630B-7F49-81A3-F11D8247E104}"/>
              </a:ext>
            </a:extLst>
          </p:cNvPr>
          <p:cNvGraphicFramePr>
            <a:graphicFrameLocks noGrp="1"/>
          </p:cNvGraphicFramePr>
          <p:nvPr>
            <p:extLst>
              <p:ext uri="{D42A27DB-BD31-4B8C-83A1-F6EECF244321}">
                <p14:modId xmlns:p14="http://schemas.microsoft.com/office/powerpoint/2010/main" val="2782769928"/>
              </p:ext>
            </p:extLst>
          </p:nvPr>
        </p:nvGraphicFramePr>
        <p:xfrm>
          <a:off x="350964" y="545045"/>
          <a:ext cx="5219131" cy="2377440"/>
        </p:xfrm>
        <a:graphic>
          <a:graphicData uri="http://schemas.openxmlformats.org/drawingml/2006/table">
            <a:tbl>
              <a:tblPr firstRow="1">
                <a:tableStyleId>{5C22544A-7EE6-4342-B048-85BDC9FD1C3A}</a:tableStyleId>
              </a:tblPr>
              <a:tblGrid>
                <a:gridCol w="1304539">
                  <a:extLst>
                    <a:ext uri="{9D8B030D-6E8A-4147-A177-3AD203B41FA5}">
                      <a16:colId xmlns:a16="http://schemas.microsoft.com/office/drawing/2014/main" val="939753499"/>
                    </a:ext>
                  </a:extLst>
                </a:gridCol>
                <a:gridCol w="1079500">
                  <a:extLst>
                    <a:ext uri="{9D8B030D-6E8A-4147-A177-3AD203B41FA5}">
                      <a16:colId xmlns:a16="http://schemas.microsoft.com/office/drawing/2014/main" val="388575346"/>
                    </a:ext>
                  </a:extLst>
                </a:gridCol>
                <a:gridCol w="1308100">
                  <a:extLst>
                    <a:ext uri="{9D8B030D-6E8A-4147-A177-3AD203B41FA5}">
                      <a16:colId xmlns:a16="http://schemas.microsoft.com/office/drawing/2014/main" val="2810383892"/>
                    </a:ext>
                  </a:extLst>
                </a:gridCol>
                <a:gridCol w="1526992">
                  <a:extLst>
                    <a:ext uri="{9D8B030D-6E8A-4147-A177-3AD203B41FA5}">
                      <a16:colId xmlns:a16="http://schemas.microsoft.com/office/drawing/2014/main" val="206598088"/>
                    </a:ext>
                  </a:extLst>
                </a:gridCol>
              </a:tblGrid>
              <a:tr h="482693">
                <a:tc>
                  <a:txBody>
                    <a:bodyPr/>
                    <a:lstStyle/>
                    <a:p>
                      <a:pPr algn="ctr"/>
                      <a:r>
                        <a:rPr lang="en-US" sz="2400" dirty="0"/>
                        <a:t>Installed by</a:t>
                      </a:r>
                    </a:p>
                  </a:txBody>
                  <a:tcPr/>
                </a:tc>
                <a:tc>
                  <a:txBody>
                    <a:bodyPr/>
                    <a:lstStyle/>
                    <a:p>
                      <a:pPr algn="ctr"/>
                      <a:r>
                        <a:rPr lang="en-US" sz="2400" dirty="0"/>
                        <a:t>Match</a:t>
                      </a:r>
                    </a:p>
                  </a:txBody>
                  <a:tcPr/>
                </a:tc>
                <a:tc>
                  <a:txBody>
                    <a:bodyPr/>
                    <a:lstStyle/>
                    <a:p>
                      <a:pPr algn="ctr"/>
                      <a:r>
                        <a:rPr lang="en-US" sz="2400" dirty="0"/>
                        <a:t>Forward to</a:t>
                      </a:r>
                    </a:p>
                  </a:txBody>
                  <a:tcPr/>
                </a:tc>
                <a:tc>
                  <a:txBody>
                    <a:bodyPr/>
                    <a:lstStyle/>
                    <a:p>
                      <a:pPr algn="ctr"/>
                      <a:r>
                        <a:rPr lang="en-US" sz="2400" dirty="0"/>
                        <a:t>Path</a:t>
                      </a:r>
                    </a:p>
                  </a:txBody>
                  <a:tcPr/>
                </a:tc>
                <a:extLst>
                  <a:ext uri="{0D108BD9-81ED-4DB2-BD59-A6C34878D82A}">
                    <a16:rowId xmlns:a16="http://schemas.microsoft.com/office/drawing/2014/main" val="3978388940"/>
                  </a:ext>
                </a:extLst>
              </a:tr>
              <a:tr h="482693">
                <a:tc>
                  <a:txBody>
                    <a:bodyPr/>
                    <a:lstStyle/>
                    <a:p>
                      <a:pPr algn="ctr"/>
                      <a:r>
                        <a:rPr lang="en-US" sz="2800" dirty="0"/>
                        <a:t>N</a:t>
                      </a:r>
                    </a:p>
                  </a:txBody>
                  <a:tcPr/>
                </a:tc>
                <a:tc>
                  <a:txBody>
                    <a:bodyPr/>
                    <a:lstStyle/>
                    <a:p>
                      <a:pPr algn="ctr"/>
                      <a:r>
                        <a:rPr lang="en-US" sz="2800" dirty="0"/>
                        <a:t>HTTP</a:t>
                      </a:r>
                    </a:p>
                  </a:txBody>
                  <a:tcPr/>
                </a:tc>
                <a:tc>
                  <a:txBody>
                    <a:bodyPr/>
                    <a:lstStyle/>
                    <a:p>
                      <a:pPr algn="ctr"/>
                      <a:r>
                        <a:rPr lang="en-US" sz="2800" dirty="0"/>
                        <a:t>M</a:t>
                      </a:r>
                    </a:p>
                  </a:txBody>
                  <a:tcPr/>
                </a:tc>
                <a:tc>
                  <a:txBody>
                    <a:bodyPr/>
                    <a:lstStyle/>
                    <a:p>
                      <a:pPr algn="ctr"/>
                      <a:r>
                        <a:rPr lang="en-US" sz="2800" dirty="0"/>
                        <a:t>M B Z</a:t>
                      </a:r>
                    </a:p>
                  </a:txBody>
                  <a:tcPr/>
                </a:tc>
                <a:extLst>
                  <a:ext uri="{0D108BD9-81ED-4DB2-BD59-A6C34878D82A}">
                    <a16:rowId xmlns:a16="http://schemas.microsoft.com/office/drawing/2014/main" val="3077739224"/>
                  </a:ext>
                </a:extLst>
              </a:tr>
              <a:tr h="482693">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669814259"/>
                  </a:ext>
                </a:extLst>
              </a:tr>
              <a:tr h="482693">
                <a:tc>
                  <a:txBody>
                    <a:bodyPr/>
                    <a:lstStyle/>
                    <a:p>
                      <a:pPr algn="ctr"/>
                      <a:r>
                        <a:rPr lang="en-US" sz="2800" dirty="0"/>
                        <a:t>B</a:t>
                      </a:r>
                    </a:p>
                  </a:txBody>
                  <a:tcPr/>
                </a:tc>
                <a:tc>
                  <a:txBody>
                    <a:bodyPr/>
                    <a:lstStyle/>
                    <a:p>
                      <a:pPr algn="ctr"/>
                      <a:r>
                        <a:rPr lang="en-US" sz="2800" dirty="0"/>
                        <a:t>VoIP</a:t>
                      </a:r>
                    </a:p>
                  </a:txBody>
                  <a:tcPr/>
                </a:tc>
                <a:tc>
                  <a:txBody>
                    <a:bodyPr/>
                    <a:lstStyle/>
                    <a:p>
                      <a:pPr algn="ctr"/>
                      <a:r>
                        <a:rPr lang="en-US" sz="2800" dirty="0"/>
                        <a:t>A</a:t>
                      </a:r>
                    </a:p>
                  </a:txBody>
                  <a:tcPr/>
                </a:tc>
                <a:tc>
                  <a:txBody>
                    <a:bodyPr/>
                    <a:lstStyle/>
                    <a:p>
                      <a:pPr algn="ctr"/>
                      <a:r>
                        <a:rPr lang="en-US" sz="2800" dirty="0"/>
                        <a:t>A N Z</a:t>
                      </a:r>
                    </a:p>
                  </a:txBody>
                  <a:tcPr/>
                </a:tc>
                <a:extLst>
                  <a:ext uri="{0D108BD9-81ED-4DB2-BD59-A6C34878D82A}">
                    <a16:rowId xmlns:a16="http://schemas.microsoft.com/office/drawing/2014/main" val="2183108642"/>
                  </a:ext>
                </a:extLst>
              </a:tr>
            </a:tbl>
          </a:graphicData>
        </a:graphic>
      </p:graphicFrame>
      <p:sp>
        <p:nvSpPr>
          <p:cNvPr id="60" name="Slide Number Placeholder 59">
            <a:extLst>
              <a:ext uri="{FF2B5EF4-FFF2-40B4-BE49-F238E27FC236}">
                <a16:creationId xmlns:a16="http://schemas.microsoft.com/office/drawing/2014/main" id="{84A2784A-9B3E-244C-8D2C-8AB440C1A6C7}"/>
              </a:ext>
            </a:extLst>
          </p:cNvPr>
          <p:cNvSpPr>
            <a:spLocks noGrp="1"/>
          </p:cNvSpPr>
          <p:nvPr>
            <p:ph type="sldNum" sz="quarter" idx="12"/>
          </p:nvPr>
        </p:nvSpPr>
        <p:spPr/>
        <p:txBody>
          <a:bodyPr/>
          <a:lstStyle/>
          <a:p>
            <a:fld id="{29E49BD9-A789-9148-B663-B843E630A9C4}" type="slidenum">
              <a:rPr lang="en-US" smtClean="0"/>
              <a:pPr/>
              <a:t>19</a:t>
            </a:fld>
            <a:endParaRPr lang="en-US"/>
          </a:p>
        </p:txBody>
      </p:sp>
      <p:sp>
        <p:nvSpPr>
          <p:cNvPr id="61" name="Rectangle 60">
            <a:extLst>
              <a:ext uri="{FF2B5EF4-FFF2-40B4-BE49-F238E27FC236}">
                <a16:creationId xmlns:a16="http://schemas.microsoft.com/office/drawing/2014/main" id="{048DAFE8-8C11-3842-B428-44BF18FE3198}"/>
              </a:ext>
            </a:extLst>
          </p:cNvPr>
          <p:cNvSpPr/>
          <p:nvPr/>
        </p:nvSpPr>
        <p:spPr>
          <a:xfrm>
            <a:off x="2136140" y="1389664"/>
            <a:ext cx="7987488" cy="43307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i="1" dirty="0">
                <a:solidFill>
                  <a:schemeClr val="tx1"/>
                </a:solidFill>
              </a:rPr>
              <a:t>With two </a:t>
            </a:r>
            <a:r>
              <a:rPr lang="en-US" sz="3600" i="1" dirty="0" err="1">
                <a:solidFill>
                  <a:schemeClr val="tx1"/>
                </a:solidFill>
              </a:rPr>
              <a:t>SDXes</a:t>
            </a:r>
            <a:r>
              <a:rPr lang="en-US" sz="3600" i="1" dirty="0">
                <a:solidFill>
                  <a:schemeClr val="tx1"/>
                </a:solidFill>
              </a:rPr>
              <a:t>,</a:t>
            </a:r>
          </a:p>
          <a:p>
            <a:pPr algn="ctr"/>
            <a:r>
              <a:rPr lang="en-US" sz="3600" i="1" dirty="0">
                <a:solidFill>
                  <a:schemeClr val="tx1"/>
                </a:solidFill>
              </a:rPr>
              <a:t>Prelude detects a forwarding loop</a:t>
            </a:r>
          </a:p>
          <a:p>
            <a:pPr algn="ctr"/>
            <a:r>
              <a:rPr lang="en-US" sz="3600" i="1" dirty="0" err="1">
                <a:solidFill>
                  <a:schemeClr val="tx1"/>
                </a:solidFill>
              </a:rPr>
              <a:t>iff</a:t>
            </a:r>
            <a:r>
              <a:rPr lang="en-US" sz="3600" i="1" dirty="0">
                <a:solidFill>
                  <a:schemeClr val="tx1"/>
                </a:solidFill>
              </a:rPr>
              <a:t> it exists</a:t>
            </a:r>
          </a:p>
        </p:txBody>
      </p:sp>
    </p:spTree>
    <p:extLst>
      <p:ext uri="{BB962C8B-B14F-4D97-AF65-F5344CB8AC3E}">
        <p14:creationId xmlns:p14="http://schemas.microsoft.com/office/powerpoint/2010/main" val="8254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6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Group 158">
            <a:extLst>
              <a:ext uri="{FF2B5EF4-FFF2-40B4-BE49-F238E27FC236}">
                <a16:creationId xmlns:a16="http://schemas.microsoft.com/office/drawing/2014/main" id="{9D2E0390-C7C1-6E4E-8B78-B5BD471EE997}"/>
              </a:ext>
            </a:extLst>
          </p:cNvPr>
          <p:cNvGrpSpPr/>
          <p:nvPr/>
        </p:nvGrpSpPr>
        <p:grpSpPr>
          <a:xfrm>
            <a:off x="1015069" y="959556"/>
            <a:ext cx="3078189" cy="1638506"/>
            <a:chOff x="1015069" y="959556"/>
            <a:chExt cx="3078189" cy="1638506"/>
          </a:xfrm>
        </p:grpSpPr>
        <p:cxnSp>
          <p:nvCxnSpPr>
            <p:cNvPr id="126" name="Straight Connector 125">
              <a:extLst>
                <a:ext uri="{FF2B5EF4-FFF2-40B4-BE49-F238E27FC236}">
                  <a16:creationId xmlns:a16="http://schemas.microsoft.com/office/drawing/2014/main" id="{00B0A153-986C-1248-9967-DCBC98F4CED3}"/>
                </a:ext>
              </a:extLst>
            </p:cNvPr>
            <p:cNvCxnSpPr>
              <a:endCxn id="157" idx="3"/>
            </p:cNvCxnSpPr>
            <p:nvPr/>
          </p:nvCxnSpPr>
          <p:spPr>
            <a:xfrm flipH="1" flipV="1">
              <a:off x="2833511" y="959556"/>
              <a:ext cx="1241778" cy="4628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5C693ED-DE89-1448-BE64-D7E85A149177}"/>
                </a:ext>
              </a:extLst>
            </p:cNvPr>
            <p:cNvCxnSpPr>
              <a:cxnSpLocks/>
            </p:cNvCxnSpPr>
            <p:nvPr/>
          </p:nvCxnSpPr>
          <p:spPr>
            <a:xfrm flipV="1">
              <a:off x="1648178" y="1038578"/>
              <a:ext cx="462845" cy="14336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1CFFE04-7C36-F445-A288-A5A7FEABCD8F}"/>
                </a:ext>
              </a:extLst>
            </p:cNvPr>
            <p:cNvCxnSpPr>
              <a:cxnSpLocks/>
            </p:cNvCxnSpPr>
            <p:nvPr/>
          </p:nvCxnSpPr>
          <p:spPr>
            <a:xfrm flipH="1" flipV="1">
              <a:off x="2302933" y="1027290"/>
              <a:ext cx="135467" cy="7902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E36D4F3A-8481-0843-92DE-9816C60A1EAA}"/>
                </a:ext>
              </a:extLst>
            </p:cNvPr>
            <p:cNvCxnSpPr>
              <a:cxnSpLocks/>
            </p:cNvCxnSpPr>
            <p:nvPr/>
          </p:nvCxnSpPr>
          <p:spPr>
            <a:xfrm flipH="1" flipV="1">
              <a:off x="1332089" y="1625600"/>
              <a:ext cx="966948" cy="3173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1EF93AA-441B-AC48-BFD5-CB1E3D93C89D}"/>
                </a:ext>
              </a:extLst>
            </p:cNvPr>
            <p:cNvCxnSpPr>
              <a:cxnSpLocks/>
            </p:cNvCxnSpPr>
            <p:nvPr/>
          </p:nvCxnSpPr>
          <p:spPr>
            <a:xfrm flipH="1" flipV="1">
              <a:off x="1015069" y="1708610"/>
              <a:ext cx="394182" cy="8894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289F5DA0-3E2A-F54F-B78F-0D6553983F22}"/>
                </a:ext>
              </a:extLst>
            </p:cNvPr>
            <p:cNvCxnSpPr>
              <a:cxnSpLocks/>
            </p:cNvCxnSpPr>
            <p:nvPr/>
          </p:nvCxnSpPr>
          <p:spPr>
            <a:xfrm flipH="1" flipV="1">
              <a:off x="1365121" y="1446654"/>
              <a:ext cx="2728137" cy="965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2A182169-A079-A744-AE5A-D7CE94B8994A}"/>
              </a:ext>
            </a:extLst>
          </p:cNvPr>
          <p:cNvCxnSpPr>
            <a:cxnSpLocks/>
          </p:cNvCxnSpPr>
          <p:nvPr/>
        </p:nvCxnSpPr>
        <p:spPr>
          <a:xfrm flipV="1">
            <a:off x="1049713" y="3689741"/>
            <a:ext cx="408640" cy="1699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F8207A1-2194-D148-AA71-1491F5DB837B}"/>
              </a:ext>
            </a:extLst>
          </p:cNvPr>
          <p:cNvCxnSpPr>
            <a:cxnSpLocks/>
          </p:cNvCxnSpPr>
          <p:nvPr/>
        </p:nvCxnSpPr>
        <p:spPr>
          <a:xfrm flipH="1" flipV="1">
            <a:off x="1393247" y="2950508"/>
            <a:ext cx="46161" cy="3590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77F43DC-BD9A-B147-ADD9-CB08F1FC5183}"/>
              </a:ext>
            </a:extLst>
          </p:cNvPr>
          <p:cNvCxnSpPr>
            <a:cxnSpLocks/>
            <a:endCxn id="6" idx="7"/>
          </p:cNvCxnSpPr>
          <p:nvPr/>
        </p:nvCxnSpPr>
        <p:spPr>
          <a:xfrm flipH="1">
            <a:off x="3588301" y="1850771"/>
            <a:ext cx="426575" cy="7989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D7784A6-DCFA-A447-965C-F9146A004453}"/>
              </a:ext>
            </a:extLst>
          </p:cNvPr>
          <p:cNvCxnSpPr>
            <a:cxnSpLocks/>
          </p:cNvCxnSpPr>
          <p:nvPr/>
        </p:nvCxnSpPr>
        <p:spPr>
          <a:xfrm>
            <a:off x="1068536" y="4030522"/>
            <a:ext cx="1853934" cy="4749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D741A71-6850-444D-9D3B-F565CA3AE509}"/>
              </a:ext>
            </a:extLst>
          </p:cNvPr>
          <p:cNvCxnSpPr>
            <a:cxnSpLocks/>
          </p:cNvCxnSpPr>
          <p:nvPr/>
        </p:nvCxnSpPr>
        <p:spPr>
          <a:xfrm flipV="1">
            <a:off x="3125615" y="3035391"/>
            <a:ext cx="84059" cy="12695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ACB889E-3F85-E34F-90F8-1662FF9C19DC}"/>
              </a:ext>
            </a:extLst>
          </p:cNvPr>
          <p:cNvCxnSpPr>
            <a:cxnSpLocks/>
            <a:endCxn id="6" idx="2"/>
          </p:cNvCxnSpPr>
          <p:nvPr/>
        </p:nvCxnSpPr>
        <p:spPr>
          <a:xfrm flipV="1">
            <a:off x="2488817" y="2883031"/>
            <a:ext cx="538292" cy="5985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7EEB6F5-2246-C841-8631-AD66F1DE3BAF}"/>
              </a:ext>
            </a:extLst>
          </p:cNvPr>
          <p:cNvCxnSpPr>
            <a:cxnSpLocks/>
            <a:stCxn id="9" idx="2"/>
          </p:cNvCxnSpPr>
          <p:nvPr/>
        </p:nvCxnSpPr>
        <p:spPr>
          <a:xfrm flipH="1" flipV="1">
            <a:off x="1794913" y="3593316"/>
            <a:ext cx="358247" cy="413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459D13-A2C3-F84C-9B52-D75297535F59}"/>
              </a:ext>
            </a:extLst>
          </p:cNvPr>
          <p:cNvCxnSpPr>
            <a:cxnSpLocks/>
            <a:stCxn id="11" idx="1"/>
            <a:endCxn id="6" idx="4"/>
          </p:cNvCxnSpPr>
          <p:nvPr/>
        </p:nvCxnSpPr>
        <p:spPr>
          <a:xfrm flipH="1" flipV="1">
            <a:off x="3355000" y="3212969"/>
            <a:ext cx="1143013" cy="15083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322F86F-6FAB-EF4F-A108-4FD144F83F13}"/>
              </a:ext>
            </a:extLst>
          </p:cNvPr>
          <p:cNvCxnSpPr>
            <a:stCxn id="11" idx="2"/>
          </p:cNvCxnSpPr>
          <p:nvPr/>
        </p:nvCxnSpPr>
        <p:spPr>
          <a:xfrm flipH="1" flipV="1">
            <a:off x="3455552" y="4634845"/>
            <a:ext cx="945824" cy="3197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4600CE3-3063-0D4C-860D-D9B5FE78E468}"/>
              </a:ext>
            </a:extLst>
          </p:cNvPr>
          <p:cNvCxnSpPr>
            <a:cxnSpLocks/>
          </p:cNvCxnSpPr>
          <p:nvPr/>
        </p:nvCxnSpPr>
        <p:spPr>
          <a:xfrm flipH="1">
            <a:off x="4682606" y="2883031"/>
            <a:ext cx="313280" cy="194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92522F6-6BD6-224B-B251-3BE93EE54270}"/>
              </a:ext>
            </a:extLst>
          </p:cNvPr>
          <p:cNvCxnSpPr>
            <a:cxnSpLocks/>
            <a:stCxn id="12" idx="3"/>
          </p:cNvCxnSpPr>
          <p:nvPr/>
        </p:nvCxnSpPr>
        <p:spPr>
          <a:xfrm flipH="1">
            <a:off x="3252408" y="2378874"/>
            <a:ext cx="1872853" cy="20626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668BA29-033E-E143-A21A-249D0431B4FE}"/>
              </a:ext>
            </a:extLst>
          </p:cNvPr>
          <p:cNvCxnSpPr>
            <a:cxnSpLocks/>
          </p:cNvCxnSpPr>
          <p:nvPr/>
        </p:nvCxnSpPr>
        <p:spPr>
          <a:xfrm flipV="1">
            <a:off x="1609982" y="5117143"/>
            <a:ext cx="2937039" cy="1490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75B522D-8BA7-C54F-AA00-28F4393F8A49}"/>
              </a:ext>
            </a:extLst>
          </p:cNvPr>
          <p:cNvCxnSpPr>
            <a:cxnSpLocks/>
          </p:cNvCxnSpPr>
          <p:nvPr/>
        </p:nvCxnSpPr>
        <p:spPr>
          <a:xfrm flipH="1" flipV="1">
            <a:off x="3455552" y="3088416"/>
            <a:ext cx="3128556" cy="2211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B559877-E30B-8E43-B90C-F48F6E4CAA13}"/>
              </a:ext>
            </a:extLst>
          </p:cNvPr>
          <p:cNvCxnSpPr>
            <a:cxnSpLocks/>
          </p:cNvCxnSpPr>
          <p:nvPr/>
        </p:nvCxnSpPr>
        <p:spPr>
          <a:xfrm flipH="1" flipV="1">
            <a:off x="6228635" y="2720915"/>
            <a:ext cx="444512" cy="337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2A070B6-E615-E346-9215-034F4C496DAB}"/>
              </a:ext>
            </a:extLst>
          </p:cNvPr>
          <p:cNvCxnSpPr>
            <a:cxnSpLocks/>
          </p:cNvCxnSpPr>
          <p:nvPr/>
        </p:nvCxnSpPr>
        <p:spPr>
          <a:xfrm flipH="1" flipV="1">
            <a:off x="5237978" y="2572156"/>
            <a:ext cx="582864" cy="989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5844079-D031-274C-AD1A-9304BB5317EE}"/>
              </a:ext>
            </a:extLst>
          </p:cNvPr>
          <p:cNvCxnSpPr>
            <a:cxnSpLocks/>
            <a:stCxn id="75" idx="3"/>
          </p:cNvCxnSpPr>
          <p:nvPr/>
        </p:nvCxnSpPr>
        <p:spPr>
          <a:xfrm flipH="1">
            <a:off x="1787052" y="1697645"/>
            <a:ext cx="653548" cy="7801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6C85FC9-5CC4-F54D-99BC-9BFD02E46940}"/>
              </a:ext>
            </a:extLst>
          </p:cNvPr>
          <p:cNvCxnSpPr>
            <a:cxnSpLocks/>
            <a:stCxn id="75" idx="6"/>
          </p:cNvCxnSpPr>
          <p:nvPr/>
        </p:nvCxnSpPr>
        <p:spPr>
          <a:xfrm flipV="1">
            <a:off x="2770538" y="1617470"/>
            <a:ext cx="1147701" cy="3723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5699E4A-D3FB-1548-ACCF-872E35EFAC3B}"/>
              </a:ext>
            </a:extLst>
          </p:cNvPr>
          <p:cNvCxnSpPr>
            <a:stCxn id="76" idx="3"/>
            <a:endCxn id="11" idx="6"/>
          </p:cNvCxnSpPr>
          <p:nvPr/>
        </p:nvCxnSpPr>
        <p:spPr>
          <a:xfrm flipH="1">
            <a:off x="5061252" y="4577843"/>
            <a:ext cx="697623" cy="3767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B513E62-D78A-DC47-8A72-FC7F7BD25D36}"/>
              </a:ext>
            </a:extLst>
          </p:cNvPr>
          <p:cNvCxnSpPr>
            <a:cxnSpLocks/>
          </p:cNvCxnSpPr>
          <p:nvPr/>
        </p:nvCxnSpPr>
        <p:spPr>
          <a:xfrm>
            <a:off x="5160513" y="2883031"/>
            <a:ext cx="660329" cy="14910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20E27E2-71B4-4349-B88C-BA19ED0D87F2}"/>
              </a:ext>
            </a:extLst>
          </p:cNvPr>
          <p:cNvCxnSpPr>
            <a:cxnSpLocks/>
          </p:cNvCxnSpPr>
          <p:nvPr/>
        </p:nvCxnSpPr>
        <p:spPr>
          <a:xfrm flipH="1">
            <a:off x="6025768" y="1828945"/>
            <a:ext cx="162442" cy="6214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F3F5024-7FFB-0F4F-87F9-870634A18F1F}"/>
              </a:ext>
            </a:extLst>
          </p:cNvPr>
          <p:cNvCxnSpPr>
            <a:cxnSpLocks/>
          </p:cNvCxnSpPr>
          <p:nvPr/>
        </p:nvCxnSpPr>
        <p:spPr>
          <a:xfrm flipH="1" flipV="1">
            <a:off x="4410278" y="1506407"/>
            <a:ext cx="1658522" cy="3094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48AAFA9-6AAB-9D4A-8D5F-BFBC92054E5B}"/>
              </a:ext>
            </a:extLst>
          </p:cNvPr>
          <p:cNvCxnSpPr>
            <a:cxnSpLocks/>
          </p:cNvCxnSpPr>
          <p:nvPr/>
        </p:nvCxnSpPr>
        <p:spPr>
          <a:xfrm flipV="1">
            <a:off x="3225625" y="2649730"/>
            <a:ext cx="362676" cy="3806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30AA903C-02A6-084A-B1F6-F724CC530611}"/>
              </a:ext>
            </a:extLst>
          </p:cNvPr>
          <p:cNvSpPr/>
          <p:nvPr/>
        </p:nvSpPr>
        <p:spPr>
          <a:xfrm>
            <a:off x="5898696" y="1534516"/>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Q</a:t>
            </a:r>
          </a:p>
        </p:txBody>
      </p:sp>
      <p:sp>
        <p:nvSpPr>
          <p:cNvPr id="4" name="Oval 3">
            <a:extLst>
              <a:ext uri="{FF2B5EF4-FFF2-40B4-BE49-F238E27FC236}">
                <a16:creationId xmlns:a16="http://schemas.microsoft.com/office/drawing/2014/main" id="{19A21EC1-DAB6-064D-A307-4C61FA1ED528}"/>
              </a:ext>
            </a:extLst>
          </p:cNvPr>
          <p:cNvSpPr/>
          <p:nvPr/>
        </p:nvSpPr>
        <p:spPr>
          <a:xfrm>
            <a:off x="1244978" y="2363755"/>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C</a:t>
            </a:r>
          </a:p>
        </p:txBody>
      </p:sp>
      <p:sp>
        <p:nvSpPr>
          <p:cNvPr id="5" name="Oval 4">
            <a:extLst>
              <a:ext uri="{FF2B5EF4-FFF2-40B4-BE49-F238E27FC236}">
                <a16:creationId xmlns:a16="http://schemas.microsoft.com/office/drawing/2014/main" id="{643F5CA3-BD06-9D41-AC39-33E18B086376}"/>
              </a:ext>
            </a:extLst>
          </p:cNvPr>
          <p:cNvSpPr/>
          <p:nvPr/>
        </p:nvSpPr>
        <p:spPr>
          <a:xfrm>
            <a:off x="6469344" y="2832367"/>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R</a:t>
            </a:r>
          </a:p>
        </p:txBody>
      </p:sp>
      <p:sp>
        <p:nvSpPr>
          <p:cNvPr id="11" name="Oval 10">
            <a:extLst>
              <a:ext uri="{FF2B5EF4-FFF2-40B4-BE49-F238E27FC236}">
                <a16:creationId xmlns:a16="http://schemas.microsoft.com/office/drawing/2014/main" id="{4CE347FA-55EF-5A42-848B-A6D58C928B01}"/>
              </a:ext>
            </a:extLst>
          </p:cNvPr>
          <p:cNvSpPr/>
          <p:nvPr/>
        </p:nvSpPr>
        <p:spPr>
          <a:xfrm>
            <a:off x="4401376" y="4624633"/>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I</a:t>
            </a:r>
          </a:p>
        </p:txBody>
      </p:sp>
      <p:sp>
        <p:nvSpPr>
          <p:cNvPr id="12" name="Oval 11">
            <a:extLst>
              <a:ext uri="{FF2B5EF4-FFF2-40B4-BE49-F238E27FC236}">
                <a16:creationId xmlns:a16="http://schemas.microsoft.com/office/drawing/2014/main" id="{72CDFEE0-79F6-8B49-9FF2-1B3E6A9A81ED}"/>
              </a:ext>
            </a:extLst>
          </p:cNvPr>
          <p:cNvSpPr/>
          <p:nvPr/>
        </p:nvSpPr>
        <p:spPr>
          <a:xfrm>
            <a:off x="4795323" y="2341145"/>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P</a:t>
            </a:r>
          </a:p>
        </p:txBody>
      </p:sp>
      <p:sp>
        <p:nvSpPr>
          <p:cNvPr id="75" name="Oval 74">
            <a:extLst>
              <a:ext uri="{FF2B5EF4-FFF2-40B4-BE49-F238E27FC236}">
                <a16:creationId xmlns:a16="http://schemas.microsoft.com/office/drawing/2014/main" id="{16867941-960E-5D40-8039-931C2C7B4F86}"/>
              </a:ext>
            </a:extLst>
          </p:cNvPr>
          <p:cNvSpPr/>
          <p:nvPr/>
        </p:nvSpPr>
        <p:spPr>
          <a:xfrm>
            <a:off x="2110662" y="1659916"/>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W</a:t>
            </a:r>
          </a:p>
        </p:txBody>
      </p:sp>
      <p:sp>
        <p:nvSpPr>
          <p:cNvPr id="76" name="Oval 75">
            <a:extLst>
              <a:ext uri="{FF2B5EF4-FFF2-40B4-BE49-F238E27FC236}">
                <a16:creationId xmlns:a16="http://schemas.microsoft.com/office/drawing/2014/main" id="{8575D1D3-CFD2-DF42-911B-2272A34193B5}"/>
              </a:ext>
            </a:extLst>
          </p:cNvPr>
          <p:cNvSpPr/>
          <p:nvPr/>
        </p:nvSpPr>
        <p:spPr>
          <a:xfrm>
            <a:off x="5662238" y="4014604"/>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J</a:t>
            </a:r>
          </a:p>
        </p:txBody>
      </p:sp>
      <p:sp>
        <p:nvSpPr>
          <p:cNvPr id="94" name="Rounded Rectangle 93">
            <a:extLst>
              <a:ext uri="{FF2B5EF4-FFF2-40B4-BE49-F238E27FC236}">
                <a16:creationId xmlns:a16="http://schemas.microsoft.com/office/drawing/2014/main" id="{4671F2B3-ED5B-024A-AFEF-F77F54CA3BD8}"/>
              </a:ext>
            </a:extLst>
          </p:cNvPr>
          <p:cNvSpPr/>
          <p:nvPr/>
        </p:nvSpPr>
        <p:spPr>
          <a:xfrm>
            <a:off x="5697954" y="2352566"/>
            <a:ext cx="631194" cy="449641"/>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pic>
        <p:nvPicPr>
          <p:cNvPr id="136" name="Picture 135">
            <a:extLst>
              <a:ext uri="{FF2B5EF4-FFF2-40B4-BE49-F238E27FC236}">
                <a16:creationId xmlns:a16="http://schemas.microsoft.com/office/drawing/2014/main" id="{DCEEF2B6-51D4-0242-895C-76991DC20DC6}"/>
              </a:ext>
            </a:extLst>
          </p:cNvPr>
          <p:cNvPicPr>
            <a:picLocks noChangeAspect="1"/>
          </p:cNvPicPr>
          <p:nvPr/>
        </p:nvPicPr>
        <p:blipFill>
          <a:blip r:embed="rId3"/>
          <a:stretch>
            <a:fillRect/>
          </a:stretch>
        </p:blipFill>
        <p:spPr>
          <a:xfrm>
            <a:off x="5060772" y="2027393"/>
            <a:ext cx="495119" cy="341296"/>
          </a:xfrm>
          <a:prstGeom prst="rect">
            <a:avLst/>
          </a:prstGeom>
        </p:spPr>
      </p:pic>
      <p:sp>
        <p:nvSpPr>
          <p:cNvPr id="145" name="TextBox 144">
            <a:extLst>
              <a:ext uri="{FF2B5EF4-FFF2-40B4-BE49-F238E27FC236}">
                <a16:creationId xmlns:a16="http://schemas.microsoft.com/office/drawing/2014/main" id="{22376384-A884-7E42-8669-0281A4591148}"/>
              </a:ext>
            </a:extLst>
          </p:cNvPr>
          <p:cNvSpPr txBox="1"/>
          <p:nvPr/>
        </p:nvSpPr>
        <p:spPr>
          <a:xfrm>
            <a:off x="5650716" y="2334972"/>
            <a:ext cx="703382" cy="461665"/>
          </a:xfrm>
          <a:prstGeom prst="rect">
            <a:avLst/>
          </a:prstGeom>
          <a:noFill/>
        </p:spPr>
        <p:txBody>
          <a:bodyPr wrap="square" rtlCol="0" anchor="ctr">
            <a:spAutoFit/>
          </a:bodyPr>
          <a:lstStyle/>
          <a:p>
            <a:pPr algn="ctr"/>
            <a:r>
              <a:rPr lang="en-US" sz="2400" dirty="0"/>
              <a:t>IXP</a:t>
            </a:r>
          </a:p>
        </p:txBody>
      </p:sp>
      <p:sp>
        <p:nvSpPr>
          <p:cNvPr id="140" name="TextBox 139">
            <a:extLst>
              <a:ext uri="{FF2B5EF4-FFF2-40B4-BE49-F238E27FC236}">
                <a16:creationId xmlns:a16="http://schemas.microsoft.com/office/drawing/2014/main" id="{CCDF5C12-6D2A-3249-A475-6AA265282C94}"/>
              </a:ext>
            </a:extLst>
          </p:cNvPr>
          <p:cNvSpPr txBox="1"/>
          <p:nvPr/>
        </p:nvSpPr>
        <p:spPr>
          <a:xfrm>
            <a:off x="5674077" y="2334972"/>
            <a:ext cx="703382" cy="461665"/>
          </a:xfrm>
          <a:prstGeom prst="rect">
            <a:avLst/>
          </a:prstGeom>
          <a:noFill/>
        </p:spPr>
        <p:txBody>
          <a:bodyPr wrap="square" rtlCol="0" anchor="ctr">
            <a:spAutoFit/>
          </a:bodyPr>
          <a:lstStyle/>
          <a:p>
            <a:pPr algn="ctr"/>
            <a:r>
              <a:rPr lang="en-US" sz="2400" dirty="0"/>
              <a:t>SDX</a:t>
            </a:r>
          </a:p>
        </p:txBody>
      </p:sp>
      <p:grpSp>
        <p:nvGrpSpPr>
          <p:cNvPr id="124" name="Group 123">
            <a:extLst>
              <a:ext uri="{FF2B5EF4-FFF2-40B4-BE49-F238E27FC236}">
                <a16:creationId xmlns:a16="http://schemas.microsoft.com/office/drawing/2014/main" id="{17161D3C-EC81-1140-ACC0-E825299065DF}"/>
              </a:ext>
            </a:extLst>
          </p:cNvPr>
          <p:cNvGrpSpPr/>
          <p:nvPr/>
        </p:nvGrpSpPr>
        <p:grpSpPr>
          <a:xfrm>
            <a:off x="1574916" y="272352"/>
            <a:ext cx="1340870" cy="804543"/>
            <a:chOff x="1903145" y="690850"/>
            <a:chExt cx="1340870" cy="804543"/>
          </a:xfrm>
        </p:grpSpPr>
        <p:pic>
          <p:nvPicPr>
            <p:cNvPr id="156" name="Picture 10" descr="Image result for facebook logo wikimedia commons">
              <a:extLst>
                <a:ext uri="{FF2B5EF4-FFF2-40B4-BE49-F238E27FC236}">
                  <a16:creationId xmlns:a16="http://schemas.microsoft.com/office/drawing/2014/main" id="{B4C49FBD-E519-5043-9875-880A958486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803" y="690850"/>
              <a:ext cx="467554" cy="467554"/>
            </a:xfrm>
            <a:prstGeom prst="rect">
              <a:avLst/>
            </a:prstGeom>
            <a:noFill/>
            <a:extLst>
              <a:ext uri="{909E8E84-426E-40DD-AFC4-6F175D3DCCD1}">
                <a14:hiddenFill xmlns:a14="http://schemas.microsoft.com/office/drawing/2010/main">
                  <a:solidFill>
                    <a:srgbClr val="FFFFFF"/>
                  </a:solidFill>
                </a14:hiddenFill>
              </a:ext>
            </a:extLst>
          </p:spPr>
        </p:pic>
        <p:sp>
          <p:nvSpPr>
            <p:cNvPr id="157" name="TextBox 156">
              <a:extLst>
                <a:ext uri="{FF2B5EF4-FFF2-40B4-BE49-F238E27FC236}">
                  <a16:creationId xmlns:a16="http://schemas.microsoft.com/office/drawing/2014/main" id="{8B8E0B7E-B5BE-1D4B-A1EE-0EF3883242EF}"/>
                </a:ext>
              </a:extLst>
            </p:cNvPr>
            <p:cNvSpPr txBox="1"/>
            <p:nvPr/>
          </p:nvSpPr>
          <p:spPr>
            <a:xfrm>
              <a:off x="1903145" y="1126061"/>
              <a:ext cx="1340870" cy="369332"/>
            </a:xfrm>
            <a:prstGeom prst="rect">
              <a:avLst/>
            </a:prstGeom>
            <a:noFill/>
          </p:spPr>
          <p:txBody>
            <a:bodyPr wrap="square" rtlCol="0">
              <a:spAutoFit/>
            </a:bodyPr>
            <a:lstStyle/>
            <a:p>
              <a:pPr algn="ctr"/>
              <a:r>
                <a:rPr lang="en-US" dirty="0"/>
                <a:t>Edge Fabric</a:t>
              </a:r>
            </a:p>
          </p:txBody>
        </p:sp>
      </p:grpSp>
      <p:grpSp>
        <p:nvGrpSpPr>
          <p:cNvPr id="123" name="Group 122">
            <a:extLst>
              <a:ext uri="{FF2B5EF4-FFF2-40B4-BE49-F238E27FC236}">
                <a16:creationId xmlns:a16="http://schemas.microsoft.com/office/drawing/2014/main" id="{DFF10F27-BF6E-FF45-B548-D5E381D4C12C}"/>
              </a:ext>
            </a:extLst>
          </p:cNvPr>
          <p:cNvGrpSpPr/>
          <p:nvPr/>
        </p:nvGrpSpPr>
        <p:grpSpPr>
          <a:xfrm>
            <a:off x="340461" y="1084490"/>
            <a:ext cx="1077553" cy="681403"/>
            <a:chOff x="623744" y="600790"/>
            <a:chExt cx="1077553" cy="681403"/>
          </a:xfrm>
        </p:grpSpPr>
        <p:pic>
          <p:nvPicPr>
            <p:cNvPr id="3078" name="Picture 6" descr="Image result for google logo">
              <a:extLst>
                <a:ext uri="{FF2B5EF4-FFF2-40B4-BE49-F238E27FC236}">
                  <a16:creationId xmlns:a16="http://schemas.microsoft.com/office/drawing/2014/main" id="{5088DF8D-EA49-F44F-97D6-C858329908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744" y="600790"/>
              <a:ext cx="1077553" cy="364656"/>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a:extLst>
                <a:ext uri="{FF2B5EF4-FFF2-40B4-BE49-F238E27FC236}">
                  <a16:creationId xmlns:a16="http://schemas.microsoft.com/office/drawing/2014/main" id="{AC245F64-3B9A-9846-B2E8-4C494A422B26}"/>
                </a:ext>
              </a:extLst>
            </p:cNvPr>
            <p:cNvSpPr txBox="1"/>
            <p:nvPr/>
          </p:nvSpPr>
          <p:spPr>
            <a:xfrm>
              <a:off x="623744" y="912861"/>
              <a:ext cx="1077552" cy="369332"/>
            </a:xfrm>
            <a:prstGeom prst="rect">
              <a:avLst/>
            </a:prstGeom>
            <a:noFill/>
          </p:spPr>
          <p:txBody>
            <a:bodyPr wrap="square" rtlCol="0">
              <a:spAutoFit/>
            </a:bodyPr>
            <a:lstStyle/>
            <a:p>
              <a:pPr algn="ctr"/>
              <a:r>
                <a:rPr lang="en-US" dirty="0"/>
                <a:t>Espresso</a:t>
              </a:r>
            </a:p>
          </p:txBody>
        </p:sp>
      </p:grpSp>
      <p:sp>
        <p:nvSpPr>
          <p:cNvPr id="110" name="Rectangle 109">
            <a:extLst>
              <a:ext uri="{FF2B5EF4-FFF2-40B4-BE49-F238E27FC236}">
                <a16:creationId xmlns:a16="http://schemas.microsoft.com/office/drawing/2014/main" id="{13CBDFA6-3EC3-6C43-97E0-2359DAF89B1D}"/>
              </a:ext>
            </a:extLst>
          </p:cNvPr>
          <p:cNvSpPr/>
          <p:nvPr/>
        </p:nvSpPr>
        <p:spPr>
          <a:xfrm>
            <a:off x="0" y="180623"/>
            <a:ext cx="7559040" cy="563109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Connector 132">
            <a:extLst>
              <a:ext uri="{FF2B5EF4-FFF2-40B4-BE49-F238E27FC236}">
                <a16:creationId xmlns:a16="http://schemas.microsoft.com/office/drawing/2014/main" id="{634B13E6-316D-D647-B234-52C37A7A6C94}"/>
              </a:ext>
            </a:extLst>
          </p:cNvPr>
          <p:cNvCxnSpPr/>
          <p:nvPr/>
        </p:nvCxnSpPr>
        <p:spPr>
          <a:xfrm flipV="1">
            <a:off x="3025062" y="2649730"/>
            <a:ext cx="563239" cy="23330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81BD864-0B46-C641-860E-93F3840EB6E0}"/>
              </a:ext>
            </a:extLst>
          </p:cNvPr>
          <p:cNvCxnSpPr>
            <a:cxnSpLocks/>
            <a:endCxn id="9" idx="2"/>
          </p:cNvCxnSpPr>
          <p:nvPr/>
        </p:nvCxnSpPr>
        <p:spPr>
          <a:xfrm>
            <a:off x="1625065" y="3590223"/>
            <a:ext cx="528095" cy="4442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038E98C-2198-9141-B3E7-D1AA7DAB148F}"/>
              </a:ext>
            </a:extLst>
          </p:cNvPr>
          <p:cNvCxnSpPr>
            <a:cxnSpLocks/>
            <a:endCxn id="6" idx="2"/>
          </p:cNvCxnSpPr>
          <p:nvPr/>
        </p:nvCxnSpPr>
        <p:spPr>
          <a:xfrm flipV="1">
            <a:off x="2524682" y="2883031"/>
            <a:ext cx="502427" cy="58229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94D0427-8DBA-C14D-9C82-2E2FEA4AE38E}"/>
              </a:ext>
            </a:extLst>
          </p:cNvPr>
          <p:cNvCxnSpPr>
            <a:cxnSpLocks/>
          </p:cNvCxnSpPr>
          <p:nvPr/>
        </p:nvCxnSpPr>
        <p:spPr>
          <a:xfrm flipV="1">
            <a:off x="1076302" y="3590223"/>
            <a:ext cx="577639" cy="2582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5206D04-1610-204D-8A1D-CA9F19CEC93B}"/>
              </a:ext>
            </a:extLst>
          </p:cNvPr>
          <p:cNvCxnSpPr>
            <a:cxnSpLocks/>
            <a:endCxn id="6" idx="7"/>
          </p:cNvCxnSpPr>
          <p:nvPr/>
        </p:nvCxnSpPr>
        <p:spPr>
          <a:xfrm flipH="1">
            <a:off x="3588301" y="1850771"/>
            <a:ext cx="426575" cy="7989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9AC44D1-B39B-2040-B1B0-88CE348DE0A8}"/>
              </a:ext>
            </a:extLst>
          </p:cNvPr>
          <p:cNvCxnSpPr>
            <a:cxnSpLocks/>
          </p:cNvCxnSpPr>
          <p:nvPr/>
        </p:nvCxnSpPr>
        <p:spPr>
          <a:xfrm flipV="1">
            <a:off x="3109910" y="3023631"/>
            <a:ext cx="115715" cy="15145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12BD883-70FD-1E47-819C-EE0E74671114}"/>
              </a:ext>
            </a:extLst>
          </p:cNvPr>
          <p:cNvCxnSpPr>
            <a:cxnSpLocks/>
          </p:cNvCxnSpPr>
          <p:nvPr/>
        </p:nvCxnSpPr>
        <p:spPr>
          <a:xfrm>
            <a:off x="1049713" y="4040305"/>
            <a:ext cx="1923322" cy="47224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1E2E8DD-CB9E-ED4F-95C4-90065F7F9D54}"/>
              </a:ext>
            </a:extLst>
          </p:cNvPr>
          <p:cNvCxnSpPr>
            <a:cxnSpLocks/>
          </p:cNvCxnSpPr>
          <p:nvPr/>
        </p:nvCxnSpPr>
        <p:spPr>
          <a:xfrm flipV="1">
            <a:off x="1380696" y="3787009"/>
            <a:ext cx="963268" cy="1200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3020040-FD17-924D-9B78-E36FA3F93D6D}"/>
              </a:ext>
            </a:extLst>
          </p:cNvPr>
          <p:cNvCxnSpPr>
            <a:cxnSpLocks/>
          </p:cNvCxnSpPr>
          <p:nvPr/>
        </p:nvCxnSpPr>
        <p:spPr>
          <a:xfrm flipH="1">
            <a:off x="2343964" y="4634845"/>
            <a:ext cx="451712" cy="2788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71D0AF1-7A81-254A-8A20-E8EE541ED033}"/>
              </a:ext>
            </a:extLst>
          </p:cNvPr>
          <p:cNvCxnSpPr>
            <a:cxnSpLocks/>
          </p:cNvCxnSpPr>
          <p:nvPr/>
        </p:nvCxnSpPr>
        <p:spPr>
          <a:xfrm flipH="1">
            <a:off x="1598362" y="4949506"/>
            <a:ext cx="426775" cy="1492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loud 8">
            <a:extLst>
              <a:ext uri="{FF2B5EF4-FFF2-40B4-BE49-F238E27FC236}">
                <a16:creationId xmlns:a16="http://schemas.microsoft.com/office/drawing/2014/main" id="{75FE441F-0708-4646-9B5F-2E5C16696B6E}"/>
              </a:ext>
            </a:extLst>
          </p:cNvPr>
          <p:cNvSpPr/>
          <p:nvPr/>
        </p:nvSpPr>
        <p:spPr>
          <a:xfrm>
            <a:off x="2151113" y="3304711"/>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B</a:t>
            </a:r>
          </a:p>
        </p:txBody>
      </p:sp>
      <p:sp>
        <p:nvSpPr>
          <p:cNvPr id="8" name="Cloud 7">
            <a:extLst>
              <a:ext uri="{FF2B5EF4-FFF2-40B4-BE49-F238E27FC236}">
                <a16:creationId xmlns:a16="http://schemas.microsoft.com/office/drawing/2014/main" id="{80075CE1-BA8D-804D-A0E6-738AB9635BC0}"/>
              </a:ext>
            </a:extLst>
          </p:cNvPr>
          <p:cNvSpPr/>
          <p:nvPr/>
        </p:nvSpPr>
        <p:spPr>
          <a:xfrm>
            <a:off x="2795676" y="4304907"/>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N</a:t>
            </a:r>
          </a:p>
        </p:txBody>
      </p:sp>
      <p:sp>
        <p:nvSpPr>
          <p:cNvPr id="10" name="Cloud 9">
            <a:extLst>
              <a:ext uri="{FF2B5EF4-FFF2-40B4-BE49-F238E27FC236}">
                <a16:creationId xmlns:a16="http://schemas.microsoft.com/office/drawing/2014/main" id="{0EC02884-79FE-C04D-A4C0-69553DFF087A}"/>
              </a:ext>
            </a:extLst>
          </p:cNvPr>
          <p:cNvSpPr/>
          <p:nvPr/>
        </p:nvSpPr>
        <p:spPr>
          <a:xfrm>
            <a:off x="1079313" y="4837515"/>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M</a:t>
            </a:r>
          </a:p>
        </p:txBody>
      </p:sp>
      <p:sp>
        <p:nvSpPr>
          <p:cNvPr id="7" name="Cloud 6">
            <a:extLst>
              <a:ext uri="{FF2B5EF4-FFF2-40B4-BE49-F238E27FC236}">
                <a16:creationId xmlns:a16="http://schemas.microsoft.com/office/drawing/2014/main" id="{97B9DF8D-FA50-5C46-A62C-C98D9976B417}"/>
              </a:ext>
            </a:extLst>
          </p:cNvPr>
          <p:cNvSpPr/>
          <p:nvPr/>
        </p:nvSpPr>
        <p:spPr>
          <a:xfrm>
            <a:off x="541498" y="3573858"/>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n w="0"/>
                <a:solidFill>
                  <a:schemeClr val="accent1"/>
                </a:solidFill>
                <a:effectLst>
                  <a:outerShdw blurRad="38100" dist="25400" dir="5400000" algn="ctr" rotWithShape="0">
                    <a:srgbClr val="6E747A">
                      <a:alpha val="43000"/>
                    </a:srgbClr>
                  </a:outerShdw>
                </a:effectLst>
              </a:rPr>
              <a:t>A</a:t>
            </a:r>
          </a:p>
        </p:txBody>
      </p:sp>
      <p:sp>
        <p:nvSpPr>
          <p:cNvPr id="6" name="Oval 5">
            <a:extLst>
              <a:ext uri="{FF2B5EF4-FFF2-40B4-BE49-F238E27FC236}">
                <a16:creationId xmlns:a16="http://schemas.microsoft.com/office/drawing/2014/main" id="{5832A89A-5E1C-8148-851C-9F773D03D6C4}"/>
              </a:ext>
            </a:extLst>
          </p:cNvPr>
          <p:cNvSpPr/>
          <p:nvPr/>
        </p:nvSpPr>
        <p:spPr>
          <a:xfrm>
            <a:off x="3025062" y="2553093"/>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Y</a:t>
            </a:r>
          </a:p>
        </p:txBody>
      </p:sp>
      <p:sp>
        <p:nvSpPr>
          <p:cNvPr id="13" name="Cloud 12">
            <a:extLst>
              <a:ext uri="{FF2B5EF4-FFF2-40B4-BE49-F238E27FC236}">
                <a16:creationId xmlns:a16="http://schemas.microsoft.com/office/drawing/2014/main" id="{3DCACC52-2CBE-E045-B9E4-9BFE6B878BF1}"/>
              </a:ext>
            </a:extLst>
          </p:cNvPr>
          <p:cNvSpPr/>
          <p:nvPr/>
        </p:nvSpPr>
        <p:spPr>
          <a:xfrm>
            <a:off x="3918239" y="1287532"/>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n w="0"/>
                <a:solidFill>
                  <a:schemeClr val="accent1"/>
                </a:solidFill>
                <a:effectLst>
                  <a:outerShdw blurRad="38100" dist="25400" dir="5400000" algn="ctr" rotWithShape="0">
                    <a:srgbClr val="6E747A">
                      <a:alpha val="43000"/>
                    </a:srgbClr>
                  </a:outerShdw>
                </a:effectLst>
              </a:rPr>
              <a:t>Z</a:t>
            </a:r>
          </a:p>
        </p:txBody>
      </p:sp>
      <p:sp>
        <p:nvSpPr>
          <p:cNvPr id="83" name="Rounded Rectangle 82">
            <a:extLst>
              <a:ext uri="{FF2B5EF4-FFF2-40B4-BE49-F238E27FC236}">
                <a16:creationId xmlns:a16="http://schemas.microsoft.com/office/drawing/2014/main" id="{6EF6523E-E296-3F42-9B6C-DCCF6A99BD4A}"/>
              </a:ext>
            </a:extLst>
          </p:cNvPr>
          <p:cNvSpPr/>
          <p:nvPr/>
        </p:nvSpPr>
        <p:spPr>
          <a:xfrm>
            <a:off x="1909966" y="4593426"/>
            <a:ext cx="631194" cy="449641"/>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63" name="Rounded Rectangle 62">
            <a:extLst>
              <a:ext uri="{FF2B5EF4-FFF2-40B4-BE49-F238E27FC236}">
                <a16:creationId xmlns:a16="http://schemas.microsoft.com/office/drawing/2014/main" id="{5527DCD8-0579-4643-A87B-7B99F4582181}"/>
              </a:ext>
            </a:extLst>
          </p:cNvPr>
          <p:cNvSpPr/>
          <p:nvPr/>
        </p:nvSpPr>
        <p:spPr>
          <a:xfrm>
            <a:off x="1294385" y="3266121"/>
            <a:ext cx="631194" cy="449641"/>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143" name="TextBox 142">
            <a:extLst>
              <a:ext uri="{FF2B5EF4-FFF2-40B4-BE49-F238E27FC236}">
                <a16:creationId xmlns:a16="http://schemas.microsoft.com/office/drawing/2014/main" id="{60D52387-63DE-874B-AEEE-CE4FAA28BC91}"/>
              </a:ext>
            </a:extLst>
          </p:cNvPr>
          <p:cNvSpPr txBox="1"/>
          <p:nvPr/>
        </p:nvSpPr>
        <p:spPr>
          <a:xfrm>
            <a:off x="1256597" y="3259012"/>
            <a:ext cx="703382" cy="461665"/>
          </a:xfrm>
          <a:prstGeom prst="rect">
            <a:avLst/>
          </a:prstGeom>
          <a:noFill/>
        </p:spPr>
        <p:txBody>
          <a:bodyPr wrap="square" rtlCol="0" anchor="ctr">
            <a:spAutoFit/>
          </a:bodyPr>
          <a:lstStyle/>
          <a:p>
            <a:pPr algn="ctr"/>
            <a:r>
              <a:rPr lang="en-US" sz="2400" dirty="0"/>
              <a:t>IXP</a:t>
            </a:r>
          </a:p>
        </p:txBody>
      </p:sp>
      <p:sp>
        <p:nvSpPr>
          <p:cNvPr id="144" name="TextBox 143">
            <a:extLst>
              <a:ext uri="{FF2B5EF4-FFF2-40B4-BE49-F238E27FC236}">
                <a16:creationId xmlns:a16="http://schemas.microsoft.com/office/drawing/2014/main" id="{6DAC218A-78FA-4E42-8809-9C9A79801434}"/>
              </a:ext>
            </a:extLst>
          </p:cNvPr>
          <p:cNvSpPr txBox="1"/>
          <p:nvPr/>
        </p:nvSpPr>
        <p:spPr>
          <a:xfrm>
            <a:off x="1880700" y="4570732"/>
            <a:ext cx="703382" cy="461665"/>
          </a:xfrm>
          <a:prstGeom prst="rect">
            <a:avLst/>
          </a:prstGeom>
          <a:noFill/>
        </p:spPr>
        <p:txBody>
          <a:bodyPr wrap="square" rtlCol="0" anchor="ctr">
            <a:spAutoFit/>
          </a:bodyPr>
          <a:lstStyle/>
          <a:p>
            <a:pPr algn="ctr"/>
            <a:r>
              <a:rPr lang="en-US" sz="2400" dirty="0"/>
              <a:t>IXP</a:t>
            </a:r>
          </a:p>
        </p:txBody>
      </p:sp>
      <p:sp>
        <p:nvSpPr>
          <p:cNvPr id="112" name="TextBox 111">
            <a:extLst>
              <a:ext uri="{FF2B5EF4-FFF2-40B4-BE49-F238E27FC236}">
                <a16:creationId xmlns:a16="http://schemas.microsoft.com/office/drawing/2014/main" id="{38F04E0F-9A71-BB40-9C6B-03BE961FED9F}"/>
              </a:ext>
            </a:extLst>
          </p:cNvPr>
          <p:cNvSpPr txBox="1"/>
          <p:nvPr/>
        </p:nvSpPr>
        <p:spPr>
          <a:xfrm>
            <a:off x="1874374" y="4579623"/>
            <a:ext cx="703382" cy="461665"/>
          </a:xfrm>
          <a:prstGeom prst="rect">
            <a:avLst/>
          </a:prstGeom>
          <a:noFill/>
        </p:spPr>
        <p:txBody>
          <a:bodyPr wrap="square" rtlCol="0" anchor="ctr">
            <a:spAutoFit/>
          </a:bodyPr>
          <a:lstStyle/>
          <a:p>
            <a:pPr algn="ctr"/>
            <a:r>
              <a:rPr lang="en-US" sz="2400" dirty="0"/>
              <a:t>SDX</a:t>
            </a:r>
          </a:p>
        </p:txBody>
      </p:sp>
      <p:sp>
        <p:nvSpPr>
          <p:cNvPr id="139" name="TextBox 138">
            <a:extLst>
              <a:ext uri="{FF2B5EF4-FFF2-40B4-BE49-F238E27FC236}">
                <a16:creationId xmlns:a16="http://schemas.microsoft.com/office/drawing/2014/main" id="{94A5DFC4-EF9E-5049-BCBF-B67533A32B1D}"/>
              </a:ext>
            </a:extLst>
          </p:cNvPr>
          <p:cNvSpPr txBox="1"/>
          <p:nvPr/>
        </p:nvSpPr>
        <p:spPr>
          <a:xfrm>
            <a:off x="1243537" y="3259013"/>
            <a:ext cx="703382" cy="461665"/>
          </a:xfrm>
          <a:prstGeom prst="rect">
            <a:avLst/>
          </a:prstGeom>
          <a:noFill/>
        </p:spPr>
        <p:txBody>
          <a:bodyPr wrap="square" rtlCol="0" anchor="ctr">
            <a:spAutoFit/>
          </a:bodyPr>
          <a:lstStyle/>
          <a:p>
            <a:pPr algn="ctr"/>
            <a:r>
              <a:rPr lang="en-US" sz="2400" dirty="0"/>
              <a:t>SDX</a:t>
            </a:r>
          </a:p>
        </p:txBody>
      </p:sp>
      <p:pic>
        <p:nvPicPr>
          <p:cNvPr id="111" name="Picture 110">
            <a:extLst>
              <a:ext uri="{FF2B5EF4-FFF2-40B4-BE49-F238E27FC236}">
                <a16:creationId xmlns:a16="http://schemas.microsoft.com/office/drawing/2014/main" id="{C29170C9-9676-B048-94BD-75C653A9A8FC}"/>
              </a:ext>
            </a:extLst>
          </p:cNvPr>
          <p:cNvPicPr>
            <a:picLocks noChangeAspect="1"/>
          </p:cNvPicPr>
          <p:nvPr/>
        </p:nvPicPr>
        <p:blipFill>
          <a:blip r:embed="rId3"/>
          <a:stretch>
            <a:fillRect/>
          </a:stretch>
        </p:blipFill>
        <p:spPr>
          <a:xfrm>
            <a:off x="351920" y="2867651"/>
            <a:ext cx="495119" cy="341296"/>
          </a:xfrm>
          <a:prstGeom prst="rect">
            <a:avLst/>
          </a:prstGeom>
        </p:spPr>
      </p:pic>
      <p:pic>
        <p:nvPicPr>
          <p:cNvPr id="137" name="Picture 136">
            <a:extLst>
              <a:ext uri="{FF2B5EF4-FFF2-40B4-BE49-F238E27FC236}">
                <a16:creationId xmlns:a16="http://schemas.microsoft.com/office/drawing/2014/main" id="{3E66990E-534E-FD4D-9947-7E38B666E875}"/>
              </a:ext>
            </a:extLst>
          </p:cNvPr>
          <p:cNvPicPr>
            <a:picLocks noChangeAspect="1"/>
          </p:cNvPicPr>
          <p:nvPr/>
        </p:nvPicPr>
        <p:blipFill>
          <a:blip r:embed="rId3"/>
          <a:stretch>
            <a:fillRect/>
          </a:stretch>
        </p:blipFill>
        <p:spPr>
          <a:xfrm>
            <a:off x="914962" y="4210501"/>
            <a:ext cx="495119" cy="341296"/>
          </a:xfrm>
          <a:prstGeom prst="rect">
            <a:avLst/>
          </a:prstGeom>
        </p:spPr>
      </p:pic>
      <p:sp>
        <p:nvSpPr>
          <p:cNvPr id="184" name="TextBox 183">
            <a:extLst>
              <a:ext uri="{FF2B5EF4-FFF2-40B4-BE49-F238E27FC236}">
                <a16:creationId xmlns:a16="http://schemas.microsoft.com/office/drawing/2014/main" id="{433BE6DB-7CA2-6E4B-84FD-5D3B7C86EB2C}"/>
              </a:ext>
            </a:extLst>
          </p:cNvPr>
          <p:cNvSpPr txBox="1"/>
          <p:nvPr/>
        </p:nvSpPr>
        <p:spPr>
          <a:xfrm>
            <a:off x="241374" y="6030905"/>
            <a:ext cx="5288036" cy="523220"/>
          </a:xfrm>
          <a:prstGeom prst="rect">
            <a:avLst/>
          </a:prstGeom>
          <a:noFill/>
        </p:spPr>
        <p:txBody>
          <a:bodyPr wrap="square" rtlCol="0">
            <a:spAutoFit/>
          </a:bodyPr>
          <a:lstStyle/>
          <a:p>
            <a:pPr algn="r"/>
            <a:r>
              <a:rPr lang="en-US" sz="2800" i="1" dirty="0"/>
              <a:t>“Send VoIP traffic on the red path”</a:t>
            </a:r>
          </a:p>
        </p:txBody>
      </p:sp>
      <p:sp>
        <p:nvSpPr>
          <p:cNvPr id="154" name="TextBox 153">
            <a:extLst>
              <a:ext uri="{FF2B5EF4-FFF2-40B4-BE49-F238E27FC236}">
                <a16:creationId xmlns:a16="http://schemas.microsoft.com/office/drawing/2014/main" id="{777801BF-B362-3C4E-B886-39D30B550D71}"/>
              </a:ext>
            </a:extLst>
          </p:cNvPr>
          <p:cNvSpPr txBox="1"/>
          <p:nvPr/>
        </p:nvSpPr>
        <p:spPr>
          <a:xfrm>
            <a:off x="7876060" y="581479"/>
            <a:ext cx="3872870" cy="3970318"/>
          </a:xfrm>
          <a:prstGeom prst="rect">
            <a:avLst/>
          </a:prstGeom>
          <a:noFill/>
        </p:spPr>
        <p:txBody>
          <a:bodyPr wrap="square" rtlCol="0">
            <a:spAutoFit/>
          </a:bodyPr>
          <a:lstStyle/>
          <a:p>
            <a:r>
              <a:rPr lang="en-US" sz="2800" dirty="0">
                <a:solidFill>
                  <a:schemeClr val="bg1"/>
                </a:solidFill>
              </a:rPr>
              <a:t>BGP</a:t>
            </a:r>
            <a:r>
              <a:rPr lang="en-US" sz="2800" dirty="0"/>
              <a:t> cares about:</a:t>
            </a:r>
          </a:p>
          <a:p>
            <a:pPr marL="457200" indent="-457200">
              <a:buFont typeface="Arial" panose="020B0604020202020204" pitchFamily="34" charset="0"/>
              <a:buChar char="•"/>
            </a:pPr>
            <a:r>
              <a:rPr lang="en-US" sz="2800" dirty="0"/>
              <a:t>IP Prefix</a:t>
            </a:r>
          </a:p>
          <a:p>
            <a:pPr marL="457200" indent="-457200">
              <a:buFont typeface="Arial" panose="020B0604020202020204" pitchFamily="34" charset="0"/>
              <a:buChar char="•"/>
            </a:pPr>
            <a:r>
              <a:rPr lang="en-US" sz="2800" dirty="0"/>
              <a:t>Local </a:t>
            </a:r>
            <a:r>
              <a:rPr lang="en-US" sz="2800" dirty="0" err="1"/>
              <a:t>pref</a:t>
            </a:r>
            <a:endParaRPr lang="en-US" sz="2800" dirty="0"/>
          </a:p>
          <a:p>
            <a:pPr marL="457200" indent="-457200">
              <a:buFont typeface="Arial" panose="020B0604020202020204" pitchFamily="34" charset="0"/>
              <a:buChar char="•"/>
            </a:pPr>
            <a:r>
              <a:rPr lang="en-US" sz="2800" dirty="0"/>
              <a:t>AS path</a:t>
            </a:r>
          </a:p>
          <a:p>
            <a:pPr marL="457200" indent="-457200">
              <a:buFont typeface="Arial" panose="020B0604020202020204" pitchFamily="34" charset="0"/>
              <a:buChar char="•"/>
            </a:pPr>
            <a:endParaRPr lang="en-US" sz="2800" dirty="0"/>
          </a:p>
          <a:p>
            <a:r>
              <a:rPr lang="en-US" sz="2800" dirty="0"/>
              <a:t>Apps care about:</a:t>
            </a:r>
          </a:p>
          <a:p>
            <a:pPr marL="457200" indent="-457200">
              <a:buFont typeface="Arial" panose="020B0604020202020204" pitchFamily="34" charset="0"/>
              <a:buChar char="•"/>
            </a:pPr>
            <a:r>
              <a:rPr lang="en-US" sz="2800" dirty="0"/>
              <a:t>Bandwidth</a:t>
            </a:r>
          </a:p>
          <a:p>
            <a:pPr marL="457200" indent="-457200">
              <a:buFont typeface="Arial" panose="020B0604020202020204" pitchFamily="34" charset="0"/>
              <a:buChar char="•"/>
            </a:pPr>
            <a:r>
              <a:rPr lang="en-US" sz="2800" dirty="0"/>
              <a:t>Latency</a:t>
            </a:r>
          </a:p>
          <a:p>
            <a:pPr marL="457200" indent="-457200">
              <a:buFont typeface="Arial" panose="020B0604020202020204" pitchFamily="34" charset="0"/>
              <a:buChar char="•"/>
            </a:pPr>
            <a:r>
              <a:rPr lang="en-US" sz="2800" dirty="0"/>
              <a:t>Packet losses</a:t>
            </a:r>
          </a:p>
        </p:txBody>
      </p:sp>
      <p:sp>
        <p:nvSpPr>
          <p:cNvPr id="108" name="Rectangle 107">
            <a:extLst>
              <a:ext uri="{FF2B5EF4-FFF2-40B4-BE49-F238E27FC236}">
                <a16:creationId xmlns:a16="http://schemas.microsoft.com/office/drawing/2014/main" id="{E4DD7993-A1D6-C048-91DE-BE3F7D43F134}"/>
              </a:ext>
            </a:extLst>
          </p:cNvPr>
          <p:cNvSpPr/>
          <p:nvPr/>
        </p:nvSpPr>
        <p:spPr>
          <a:xfrm>
            <a:off x="7876060" y="4909383"/>
            <a:ext cx="3139440" cy="8090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BGP deflections</a:t>
            </a:r>
          </a:p>
        </p:txBody>
      </p:sp>
      <p:sp>
        <p:nvSpPr>
          <p:cNvPr id="120" name="Slide Number Placeholder 119">
            <a:extLst>
              <a:ext uri="{FF2B5EF4-FFF2-40B4-BE49-F238E27FC236}">
                <a16:creationId xmlns:a16="http://schemas.microsoft.com/office/drawing/2014/main" id="{10FD002D-D016-AE40-ACFB-ABC140029D7E}"/>
              </a:ext>
            </a:extLst>
          </p:cNvPr>
          <p:cNvSpPr>
            <a:spLocks noGrp="1"/>
          </p:cNvSpPr>
          <p:nvPr>
            <p:ph type="sldNum" sz="quarter" idx="12"/>
          </p:nvPr>
        </p:nvSpPr>
        <p:spPr/>
        <p:txBody>
          <a:bodyPr/>
          <a:lstStyle/>
          <a:p>
            <a:fld id="{29E49BD9-A789-9148-B663-B843E630A9C4}" type="slidenum">
              <a:rPr lang="en-US" smtClean="0"/>
              <a:pPr/>
              <a:t>2</a:t>
            </a:fld>
            <a:endParaRPr lang="en-US"/>
          </a:p>
        </p:txBody>
      </p:sp>
      <p:sp>
        <p:nvSpPr>
          <p:cNvPr id="160" name="TextBox 159">
            <a:extLst>
              <a:ext uri="{FF2B5EF4-FFF2-40B4-BE49-F238E27FC236}">
                <a16:creationId xmlns:a16="http://schemas.microsoft.com/office/drawing/2014/main" id="{9ABDB1AA-7709-A64D-8788-66FA954C33AB}"/>
              </a:ext>
            </a:extLst>
          </p:cNvPr>
          <p:cNvSpPr txBox="1"/>
          <p:nvPr/>
        </p:nvSpPr>
        <p:spPr>
          <a:xfrm>
            <a:off x="7876060" y="587607"/>
            <a:ext cx="1208184" cy="523220"/>
          </a:xfrm>
          <a:prstGeom prst="rect">
            <a:avLst/>
          </a:prstGeom>
          <a:noFill/>
        </p:spPr>
        <p:txBody>
          <a:bodyPr wrap="square" rtlCol="0">
            <a:spAutoFit/>
          </a:bodyPr>
          <a:lstStyle/>
          <a:p>
            <a:r>
              <a:rPr lang="en-US" sz="2800" dirty="0"/>
              <a:t>BGP</a:t>
            </a:r>
          </a:p>
        </p:txBody>
      </p:sp>
    </p:spTree>
    <p:extLst>
      <p:ext uri="{BB962C8B-B14F-4D97-AF65-F5344CB8AC3E}">
        <p14:creationId xmlns:p14="http://schemas.microsoft.com/office/powerpoint/2010/main" val="267345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0" presetClass="path" presetSubtype="0" accel="50000" decel="50000" fill="hold" nodeType="withEffect">
                                  <p:stCondLst>
                                    <p:cond delay="0"/>
                                  </p:stCondLst>
                                  <p:childTnLst>
                                    <p:animMotion origin="layout" path="M -0.00156 0.00139 L 0.08907 0.06412 " pathEditMode="relative" rAng="0" ptsTypes="AA">
                                      <p:cBhvr>
                                        <p:cTn id="20" dur="2000" fill="hold"/>
                                        <p:tgtEl>
                                          <p:spTgt spid="137"/>
                                        </p:tgtEl>
                                        <p:attrNameLst>
                                          <p:attrName>ppt_x</p:attrName>
                                          <p:attrName>ppt_y</p:attrName>
                                        </p:attrNameLst>
                                      </p:cBhvr>
                                      <p:rCtr x="4531" y="3125"/>
                                    </p:animMotion>
                                  </p:childTnLst>
                                </p:cTn>
                              </p:par>
                              <p:par>
                                <p:cTn id="21" presetID="0" presetClass="path" presetSubtype="0" accel="50000" decel="50000" fill="hold" nodeType="withEffect">
                                  <p:stCondLst>
                                    <p:cond delay="0"/>
                                  </p:stCondLst>
                                  <p:childTnLst>
                                    <p:animMotion origin="layout" path="M -0.0017 -0.00255 L 0.05703 0.05509 " pathEditMode="relative" ptsTypes="AA">
                                      <p:cBhvr>
                                        <p:cTn id="22" dur="2000" fill="hold"/>
                                        <p:tgtEl>
                                          <p:spTgt spid="136"/>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00078 -0.00277 L 0.08333 0.06158 " pathEditMode="relative" ptsTypes="AA">
                                      <p:cBhvr>
                                        <p:cTn id="24" dur="2000" fill="hold"/>
                                        <p:tgtEl>
                                          <p:spTgt spid="111"/>
                                        </p:tgtEl>
                                        <p:attrNameLst>
                                          <p:attrName>ppt_x</p:attrName>
                                          <p:attrName>ppt_y</p:attrName>
                                        </p:attrNameLst>
                                      </p:cBhvr>
                                    </p:animMotion>
                                  </p:childTnLst>
                                </p:cTn>
                              </p:par>
                            </p:childTnLst>
                          </p:cTn>
                        </p:par>
                        <p:par>
                          <p:cTn id="25" fill="hold">
                            <p:stCondLst>
                              <p:cond delay="2000"/>
                            </p:stCondLst>
                            <p:childTnLst>
                              <p:par>
                                <p:cTn id="26" presetID="1" presetClass="exit" presetSubtype="0" fill="hold" grpId="0" nodeType="afterEffect">
                                  <p:stCondLst>
                                    <p:cond delay="0"/>
                                  </p:stCondLst>
                                  <p:childTnLst>
                                    <p:set>
                                      <p:cBhvr>
                                        <p:cTn id="27" dur="1" fill="hold">
                                          <p:stCondLst>
                                            <p:cond delay="0"/>
                                          </p:stCondLst>
                                        </p:cTn>
                                        <p:tgtEl>
                                          <p:spTgt spid="144"/>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143"/>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145"/>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11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3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40"/>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111"/>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13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3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60"/>
                                        </p:tgtEl>
                                        <p:attrNameLst>
                                          <p:attrName>style.visibility</p:attrName>
                                        </p:attrNameLst>
                                      </p:cBhvr>
                                      <p:to>
                                        <p:strVal val="visible"/>
                                      </p:to>
                                    </p:set>
                                  </p:childTnLst>
                                </p:cTn>
                              </p:par>
                              <p:par>
                                <p:cTn id="48" presetID="3" presetClass="emph" presetSubtype="2" fill="hold" grpId="0" nodeType="withEffect">
                                  <p:stCondLst>
                                    <p:cond delay="0"/>
                                  </p:stCondLst>
                                  <p:childTnLst>
                                    <p:animClr clrSpc="rgb" dir="cw">
                                      <p:cBhvr override="childStyle">
                                        <p:cTn id="49" dur="10" fill="hold"/>
                                        <p:tgtEl>
                                          <p:spTgt spid="13"/>
                                        </p:tgtEl>
                                        <p:attrNameLst>
                                          <p:attrName>style.color</p:attrName>
                                        </p:attrNameLst>
                                      </p:cBhvr>
                                      <p:to>
                                        <a:schemeClr val="bg1"/>
                                      </p:to>
                                    </p:animClr>
                                  </p:childTnLst>
                                </p:cTn>
                              </p:par>
                              <p:par>
                                <p:cTn id="50" presetID="3" presetClass="emph" presetSubtype="2" fill="hold" grpId="0" nodeType="withEffect">
                                  <p:stCondLst>
                                    <p:cond delay="0"/>
                                  </p:stCondLst>
                                  <p:childTnLst>
                                    <p:animClr clrSpc="rgb" dir="cw">
                                      <p:cBhvr override="childStyle">
                                        <p:cTn id="51" dur="10" fill="hold"/>
                                        <p:tgtEl>
                                          <p:spTgt spid="7"/>
                                        </p:tgtEl>
                                        <p:attrNameLst>
                                          <p:attrName>style.color</p:attrName>
                                        </p:attrNameLst>
                                      </p:cBhvr>
                                      <p:to>
                                        <a:schemeClr val="bg1"/>
                                      </p:to>
                                    </p:animClr>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30"/>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31"/>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29"/>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54">
                                            <p:txEl>
                                              <p:pRg st="0" end="0"/>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54">
                                            <p:txEl>
                                              <p:pRg st="1" end="1"/>
                                            </p:txEl>
                                          </p:spTgt>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54">
                                            <p:txEl>
                                              <p:pRg st="2" end="2"/>
                                            </p:txEl>
                                          </p:spTgt>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54">
                                            <p:txEl>
                                              <p:pRg st="3" end="3"/>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54">
                                            <p:txEl>
                                              <p:pRg st="5" end="5"/>
                                            </p:txEl>
                                          </p:spTgt>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54">
                                            <p:txEl>
                                              <p:pRg st="6" end="6"/>
                                            </p:txEl>
                                          </p:spTgt>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54">
                                            <p:txEl>
                                              <p:pRg st="7" end="7"/>
                                            </p:txEl>
                                          </p:spTgt>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54">
                                            <p:txEl>
                                              <p:pRg st="8" end="8"/>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08"/>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118"/>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141"/>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42"/>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8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40" grpId="0"/>
      <p:bldP spid="110" grpId="0" animBg="1"/>
      <p:bldP spid="7" grpId="0"/>
      <p:bldP spid="13" grpId="0"/>
      <p:bldP spid="143" grpId="0"/>
      <p:bldP spid="144" grpId="0"/>
      <p:bldP spid="112" grpId="0"/>
      <p:bldP spid="139" grpId="0"/>
      <p:bldP spid="184" grpId="0"/>
      <p:bldP spid="108" grpId="0" animBg="1"/>
      <p:bldP spid="16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Table 58">
            <a:extLst>
              <a:ext uri="{FF2B5EF4-FFF2-40B4-BE49-F238E27FC236}">
                <a16:creationId xmlns:a16="http://schemas.microsoft.com/office/drawing/2014/main" id="{002D0BEA-2746-0A45-9470-6EEDE12398C4}"/>
              </a:ext>
            </a:extLst>
          </p:cNvPr>
          <p:cNvGraphicFramePr>
            <a:graphicFrameLocks noGrp="1"/>
          </p:cNvGraphicFramePr>
          <p:nvPr>
            <p:extLst>
              <p:ext uri="{D42A27DB-BD31-4B8C-83A1-F6EECF244321}">
                <p14:modId xmlns:p14="http://schemas.microsoft.com/office/powerpoint/2010/main" val="2730316239"/>
              </p:ext>
            </p:extLst>
          </p:nvPr>
        </p:nvGraphicFramePr>
        <p:xfrm>
          <a:off x="350964" y="545045"/>
          <a:ext cx="5219131" cy="2377440"/>
        </p:xfrm>
        <a:graphic>
          <a:graphicData uri="http://schemas.openxmlformats.org/drawingml/2006/table">
            <a:tbl>
              <a:tblPr firstRow="1">
                <a:tableStyleId>{5C22544A-7EE6-4342-B048-85BDC9FD1C3A}</a:tableStyleId>
              </a:tblPr>
              <a:tblGrid>
                <a:gridCol w="1304539">
                  <a:extLst>
                    <a:ext uri="{9D8B030D-6E8A-4147-A177-3AD203B41FA5}">
                      <a16:colId xmlns:a16="http://schemas.microsoft.com/office/drawing/2014/main" val="939753499"/>
                    </a:ext>
                  </a:extLst>
                </a:gridCol>
                <a:gridCol w="1079500">
                  <a:extLst>
                    <a:ext uri="{9D8B030D-6E8A-4147-A177-3AD203B41FA5}">
                      <a16:colId xmlns:a16="http://schemas.microsoft.com/office/drawing/2014/main" val="388575346"/>
                    </a:ext>
                  </a:extLst>
                </a:gridCol>
                <a:gridCol w="1308100">
                  <a:extLst>
                    <a:ext uri="{9D8B030D-6E8A-4147-A177-3AD203B41FA5}">
                      <a16:colId xmlns:a16="http://schemas.microsoft.com/office/drawing/2014/main" val="2810383892"/>
                    </a:ext>
                  </a:extLst>
                </a:gridCol>
                <a:gridCol w="1526992">
                  <a:extLst>
                    <a:ext uri="{9D8B030D-6E8A-4147-A177-3AD203B41FA5}">
                      <a16:colId xmlns:a16="http://schemas.microsoft.com/office/drawing/2014/main" val="206598088"/>
                    </a:ext>
                  </a:extLst>
                </a:gridCol>
              </a:tblGrid>
              <a:tr h="482693">
                <a:tc>
                  <a:txBody>
                    <a:bodyPr/>
                    <a:lstStyle/>
                    <a:p>
                      <a:pPr algn="ctr"/>
                      <a:r>
                        <a:rPr lang="en-US" sz="2400" dirty="0"/>
                        <a:t>Installed by</a:t>
                      </a:r>
                    </a:p>
                  </a:txBody>
                  <a:tcPr/>
                </a:tc>
                <a:tc>
                  <a:txBody>
                    <a:bodyPr/>
                    <a:lstStyle/>
                    <a:p>
                      <a:pPr algn="ctr"/>
                      <a:r>
                        <a:rPr lang="en-US" sz="2400" dirty="0"/>
                        <a:t>Match</a:t>
                      </a:r>
                    </a:p>
                  </a:txBody>
                  <a:tcPr/>
                </a:tc>
                <a:tc>
                  <a:txBody>
                    <a:bodyPr/>
                    <a:lstStyle/>
                    <a:p>
                      <a:pPr algn="ctr"/>
                      <a:r>
                        <a:rPr lang="en-US" sz="2400" dirty="0"/>
                        <a:t>Forward to</a:t>
                      </a:r>
                    </a:p>
                  </a:txBody>
                  <a:tcPr/>
                </a:tc>
                <a:tc>
                  <a:txBody>
                    <a:bodyPr/>
                    <a:lstStyle/>
                    <a:p>
                      <a:pPr algn="ctr"/>
                      <a:r>
                        <a:rPr lang="en-US" sz="2400" dirty="0"/>
                        <a:t>Path</a:t>
                      </a:r>
                    </a:p>
                  </a:txBody>
                  <a:tcPr/>
                </a:tc>
                <a:extLst>
                  <a:ext uri="{0D108BD9-81ED-4DB2-BD59-A6C34878D82A}">
                    <a16:rowId xmlns:a16="http://schemas.microsoft.com/office/drawing/2014/main" val="3978388940"/>
                  </a:ext>
                </a:extLst>
              </a:tr>
              <a:tr h="482693">
                <a:tc>
                  <a:txBody>
                    <a:bodyPr/>
                    <a:lstStyle/>
                    <a:p>
                      <a:pPr algn="ctr"/>
                      <a:r>
                        <a:rPr lang="en-US" sz="2800" dirty="0"/>
                        <a:t>N</a:t>
                      </a:r>
                    </a:p>
                  </a:txBody>
                  <a:tcPr/>
                </a:tc>
                <a:tc>
                  <a:txBody>
                    <a:bodyPr/>
                    <a:lstStyle/>
                    <a:p>
                      <a:pPr algn="ctr"/>
                      <a:r>
                        <a:rPr lang="en-US" sz="2800" dirty="0"/>
                        <a:t>VoIP</a:t>
                      </a:r>
                    </a:p>
                  </a:txBody>
                  <a:tcPr/>
                </a:tc>
                <a:tc>
                  <a:txBody>
                    <a:bodyPr/>
                    <a:lstStyle/>
                    <a:p>
                      <a:pPr algn="ctr"/>
                      <a:r>
                        <a:rPr lang="en-US" sz="2800" dirty="0"/>
                        <a:t>M</a:t>
                      </a:r>
                    </a:p>
                  </a:txBody>
                  <a:tcPr/>
                </a:tc>
                <a:tc>
                  <a:txBody>
                    <a:bodyPr/>
                    <a:lstStyle/>
                    <a:p>
                      <a:pPr algn="ctr"/>
                      <a:r>
                        <a:rPr lang="en-US" sz="2800" dirty="0"/>
                        <a:t>M Q Z</a:t>
                      </a:r>
                    </a:p>
                  </a:txBody>
                  <a:tcPr/>
                </a:tc>
                <a:extLst>
                  <a:ext uri="{0D108BD9-81ED-4DB2-BD59-A6C34878D82A}">
                    <a16:rowId xmlns:a16="http://schemas.microsoft.com/office/drawing/2014/main" val="3077739224"/>
                  </a:ext>
                </a:extLst>
              </a:tr>
              <a:tr h="482693">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669814259"/>
                  </a:ext>
                </a:extLst>
              </a:tr>
              <a:tr h="482693">
                <a:tc>
                  <a:txBody>
                    <a:bodyPr/>
                    <a:lstStyle/>
                    <a:p>
                      <a:pPr algn="ctr"/>
                      <a:r>
                        <a:rPr lang="en-US" sz="2800" dirty="0"/>
                        <a:t>B</a:t>
                      </a:r>
                    </a:p>
                  </a:txBody>
                  <a:tcPr/>
                </a:tc>
                <a:tc>
                  <a:txBody>
                    <a:bodyPr/>
                    <a:lstStyle/>
                    <a:p>
                      <a:pPr algn="ctr"/>
                      <a:r>
                        <a:rPr lang="en-US" sz="2800" dirty="0"/>
                        <a:t>VoIP</a:t>
                      </a:r>
                    </a:p>
                  </a:txBody>
                  <a:tcPr/>
                </a:tc>
                <a:tc>
                  <a:txBody>
                    <a:bodyPr/>
                    <a:lstStyle/>
                    <a:p>
                      <a:pPr algn="ctr"/>
                      <a:r>
                        <a:rPr lang="en-US" sz="2800" dirty="0"/>
                        <a:t>A</a:t>
                      </a:r>
                    </a:p>
                  </a:txBody>
                  <a:tcPr/>
                </a:tc>
                <a:tc>
                  <a:txBody>
                    <a:bodyPr/>
                    <a:lstStyle/>
                    <a:p>
                      <a:pPr algn="ctr"/>
                      <a:r>
                        <a:rPr lang="en-US" sz="2800" dirty="0"/>
                        <a:t>A N Z</a:t>
                      </a:r>
                    </a:p>
                  </a:txBody>
                  <a:tcPr/>
                </a:tc>
                <a:extLst>
                  <a:ext uri="{0D108BD9-81ED-4DB2-BD59-A6C34878D82A}">
                    <a16:rowId xmlns:a16="http://schemas.microsoft.com/office/drawing/2014/main" val="2183108642"/>
                  </a:ext>
                </a:extLst>
              </a:tr>
            </a:tbl>
          </a:graphicData>
        </a:graphic>
      </p:graphicFrame>
      <p:sp>
        <p:nvSpPr>
          <p:cNvPr id="57" name="Rounded Rectangle 56">
            <a:extLst>
              <a:ext uri="{FF2B5EF4-FFF2-40B4-BE49-F238E27FC236}">
                <a16:creationId xmlns:a16="http://schemas.microsoft.com/office/drawing/2014/main" id="{CFED7F4E-A0A9-7848-9C2C-34D297F50E2D}"/>
              </a:ext>
            </a:extLst>
          </p:cNvPr>
          <p:cNvSpPr/>
          <p:nvPr/>
        </p:nvSpPr>
        <p:spPr>
          <a:xfrm rot="5400000">
            <a:off x="8209616" y="5110198"/>
            <a:ext cx="1614280" cy="931136"/>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sp>
        <p:nvSpPr>
          <p:cNvPr id="28" name="TextBox 27">
            <a:extLst>
              <a:ext uri="{FF2B5EF4-FFF2-40B4-BE49-F238E27FC236}">
                <a16:creationId xmlns:a16="http://schemas.microsoft.com/office/drawing/2014/main" id="{6FA90DD8-42E9-6148-AEFE-168A99C68A43}"/>
              </a:ext>
            </a:extLst>
          </p:cNvPr>
          <p:cNvSpPr txBox="1"/>
          <p:nvPr/>
        </p:nvSpPr>
        <p:spPr>
          <a:xfrm>
            <a:off x="8586942" y="5540692"/>
            <a:ext cx="871889" cy="523220"/>
          </a:xfrm>
          <a:prstGeom prst="rect">
            <a:avLst/>
          </a:prstGeom>
          <a:noFill/>
        </p:spPr>
        <p:txBody>
          <a:bodyPr wrap="square" rtlCol="0">
            <a:spAutoFit/>
          </a:bodyPr>
          <a:lstStyle/>
          <a:p>
            <a:pPr algn="r"/>
            <a:r>
              <a:rPr lang="en-US" sz="2800" dirty="0"/>
              <a:t>SDX</a:t>
            </a:r>
            <a:r>
              <a:rPr lang="en-US" sz="2800" baseline="-25000" dirty="0"/>
              <a:t>3</a:t>
            </a:r>
          </a:p>
        </p:txBody>
      </p:sp>
      <p:sp>
        <p:nvSpPr>
          <p:cNvPr id="31" name="Oval 4">
            <a:extLst>
              <a:ext uri="{FF2B5EF4-FFF2-40B4-BE49-F238E27FC236}">
                <a16:creationId xmlns:a16="http://schemas.microsoft.com/office/drawing/2014/main" id="{D52B0253-13E0-6745-ACFB-39935F775261}"/>
              </a:ext>
            </a:extLst>
          </p:cNvPr>
          <p:cNvSpPr/>
          <p:nvPr/>
        </p:nvSpPr>
        <p:spPr>
          <a:xfrm>
            <a:off x="7790078" y="4850800"/>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R</a:t>
            </a:r>
          </a:p>
        </p:txBody>
      </p:sp>
      <p:sp>
        <p:nvSpPr>
          <p:cNvPr id="23" name="TextBox 22">
            <a:extLst>
              <a:ext uri="{FF2B5EF4-FFF2-40B4-BE49-F238E27FC236}">
                <a16:creationId xmlns:a16="http://schemas.microsoft.com/office/drawing/2014/main" id="{94CFC14C-E21A-4A4A-82B4-D526024A2505}"/>
              </a:ext>
            </a:extLst>
          </p:cNvPr>
          <p:cNvSpPr txBox="1"/>
          <p:nvPr/>
        </p:nvSpPr>
        <p:spPr>
          <a:xfrm>
            <a:off x="575060" y="3522165"/>
            <a:ext cx="5137467" cy="2677656"/>
          </a:xfrm>
          <a:prstGeom prst="rect">
            <a:avLst/>
          </a:prstGeom>
          <a:noFill/>
        </p:spPr>
        <p:txBody>
          <a:bodyPr wrap="square" rtlCol="0">
            <a:spAutoFit/>
          </a:bodyPr>
          <a:lstStyle/>
          <a:p>
            <a:r>
              <a:rPr lang="en-US" sz="2800" dirty="0"/>
              <a:t>Distinct-Match( </a:t>
            </a:r>
            <a:r>
              <a:rPr lang="en-US" sz="2800" dirty="0" err="1"/>
              <a:t>enc</a:t>
            </a:r>
            <a:r>
              <a:rPr lang="en-US" sz="2800" dirty="0"/>
              <a:t>(&lt;r&gt;), </a:t>
            </a:r>
            <a:r>
              <a:rPr lang="en-US" sz="2800" b="1" dirty="0"/>
              <a:t>B</a:t>
            </a:r>
            <a:r>
              <a:rPr lang="en-US" sz="2800" dirty="0"/>
              <a:t> → </a:t>
            </a:r>
            <a:r>
              <a:rPr lang="en-US" sz="2800" b="1" dirty="0"/>
              <a:t>N</a:t>
            </a:r>
            <a:r>
              <a:rPr lang="en-US" sz="2800" dirty="0"/>
              <a:t> )</a:t>
            </a:r>
          </a:p>
          <a:p>
            <a:endParaRPr lang="en-US" sz="2800" dirty="0"/>
          </a:p>
          <a:p>
            <a:r>
              <a:rPr lang="en-US" sz="2800" dirty="0"/>
              <a:t>Overlap? </a:t>
            </a:r>
            <a:r>
              <a:rPr lang="en-US" sz="2800" b="1" dirty="0">
                <a:solidFill>
                  <a:srgbClr val="C00000"/>
                </a:solidFill>
              </a:rPr>
              <a:t>Yes</a:t>
            </a:r>
          </a:p>
          <a:p>
            <a:r>
              <a:rPr lang="en-US" sz="2800" dirty="0"/>
              <a:t>SMPC output: </a:t>
            </a:r>
            <a:r>
              <a:rPr lang="en-US" sz="2800" b="1" dirty="0"/>
              <a:t>M</a:t>
            </a:r>
          </a:p>
          <a:p>
            <a:r>
              <a:rPr lang="en-US" sz="2800" dirty="0"/>
              <a:t>SDX2 routing table: </a:t>
            </a:r>
            <a:r>
              <a:rPr lang="en-US" sz="2800" b="1" dirty="0"/>
              <a:t>M Q Z</a:t>
            </a:r>
          </a:p>
          <a:p>
            <a:endParaRPr lang="en-US" sz="2800" dirty="0"/>
          </a:p>
        </p:txBody>
      </p:sp>
      <p:sp>
        <p:nvSpPr>
          <p:cNvPr id="24" name="Oval 23">
            <a:extLst>
              <a:ext uri="{FF2B5EF4-FFF2-40B4-BE49-F238E27FC236}">
                <a16:creationId xmlns:a16="http://schemas.microsoft.com/office/drawing/2014/main" id="{04C61060-CF98-E54C-A5A5-5610674B9937}"/>
              </a:ext>
            </a:extLst>
          </p:cNvPr>
          <p:cNvSpPr/>
          <p:nvPr/>
        </p:nvSpPr>
        <p:spPr>
          <a:xfrm>
            <a:off x="3126023" y="1372834"/>
            <a:ext cx="518756" cy="48434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7F02A487-3028-6742-BB59-04D1E553ED03}"/>
              </a:ext>
            </a:extLst>
          </p:cNvPr>
          <p:cNvSpPr/>
          <p:nvPr/>
        </p:nvSpPr>
        <p:spPr>
          <a:xfrm>
            <a:off x="10123628" y="3256135"/>
            <a:ext cx="1614280" cy="931136"/>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sp>
        <p:nvSpPr>
          <p:cNvPr id="34" name="Rounded Rectangle 33">
            <a:extLst>
              <a:ext uri="{FF2B5EF4-FFF2-40B4-BE49-F238E27FC236}">
                <a16:creationId xmlns:a16="http://schemas.microsoft.com/office/drawing/2014/main" id="{A7C25EEF-CDCB-1248-A650-3F5F65F7643A}"/>
              </a:ext>
            </a:extLst>
          </p:cNvPr>
          <p:cNvSpPr/>
          <p:nvPr/>
        </p:nvSpPr>
        <p:spPr>
          <a:xfrm>
            <a:off x="6261142" y="3256135"/>
            <a:ext cx="1614280" cy="931136"/>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sp>
        <p:nvSpPr>
          <p:cNvPr id="35" name="TextBox 34">
            <a:extLst>
              <a:ext uri="{FF2B5EF4-FFF2-40B4-BE49-F238E27FC236}">
                <a16:creationId xmlns:a16="http://schemas.microsoft.com/office/drawing/2014/main" id="{56556782-56E1-D040-99AC-B880961B0EFB}"/>
              </a:ext>
            </a:extLst>
          </p:cNvPr>
          <p:cNvSpPr txBox="1"/>
          <p:nvPr/>
        </p:nvSpPr>
        <p:spPr>
          <a:xfrm>
            <a:off x="6451873" y="3445998"/>
            <a:ext cx="927652" cy="523220"/>
          </a:xfrm>
          <a:prstGeom prst="rect">
            <a:avLst/>
          </a:prstGeom>
          <a:noFill/>
        </p:spPr>
        <p:txBody>
          <a:bodyPr wrap="square" rtlCol="0">
            <a:spAutoFit/>
          </a:bodyPr>
          <a:lstStyle/>
          <a:p>
            <a:r>
              <a:rPr lang="en-US" sz="2800" dirty="0"/>
              <a:t>SDX</a:t>
            </a:r>
            <a:r>
              <a:rPr lang="en-US" sz="2800" baseline="-25000" dirty="0"/>
              <a:t>1</a:t>
            </a:r>
          </a:p>
        </p:txBody>
      </p:sp>
      <p:sp>
        <p:nvSpPr>
          <p:cNvPr id="37" name="TextBox 36">
            <a:extLst>
              <a:ext uri="{FF2B5EF4-FFF2-40B4-BE49-F238E27FC236}">
                <a16:creationId xmlns:a16="http://schemas.microsoft.com/office/drawing/2014/main" id="{42EF1DC2-D78C-174F-B09E-7D194EB94F9C}"/>
              </a:ext>
            </a:extLst>
          </p:cNvPr>
          <p:cNvSpPr txBox="1"/>
          <p:nvPr/>
        </p:nvSpPr>
        <p:spPr>
          <a:xfrm>
            <a:off x="10707024" y="3445998"/>
            <a:ext cx="871889" cy="523220"/>
          </a:xfrm>
          <a:prstGeom prst="rect">
            <a:avLst/>
          </a:prstGeom>
          <a:noFill/>
        </p:spPr>
        <p:txBody>
          <a:bodyPr wrap="square" rtlCol="0">
            <a:spAutoFit/>
          </a:bodyPr>
          <a:lstStyle/>
          <a:p>
            <a:pPr algn="r"/>
            <a:r>
              <a:rPr lang="en-US" sz="2800" dirty="0"/>
              <a:t>SDX</a:t>
            </a:r>
            <a:r>
              <a:rPr lang="en-US" sz="2800" baseline="-25000" dirty="0"/>
              <a:t>2</a:t>
            </a:r>
          </a:p>
        </p:txBody>
      </p:sp>
      <p:cxnSp>
        <p:nvCxnSpPr>
          <p:cNvPr id="38" name="Straight Connector 37">
            <a:extLst>
              <a:ext uri="{FF2B5EF4-FFF2-40B4-BE49-F238E27FC236}">
                <a16:creationId xmlns:a16="http://schemas.microsoft.com/office/drawing/2014/main" id="{92CED0BA-F7D7-7D49-A1A6-226C442D13EF}"/>
              </a:ext>
            </a:extLst>
          </p:cNvPr>
          <p:cNvCxnSpPr>
            <a:stCxn id="54" idx="3"/>
            <a:endCxn id="55" idx="7"/>
          </p:cNvCxnSpPr>
          <p:nvPr/>
        </p:nvCxnSpPr>
        <p:spPr>
          <a:xfrm flipH="1">
            <a:off x="7859159" y="1393073"/>
            <a:ext cx="874611" cy="101763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A03AABC-B7D9-2541-825B-DE30FDB1E6AA}"/>
              </a:ext>
            </a:extLst>
          </p:cNvPr>
          <p:cNvCxnSpPr>
            <a:cxnSpLocks/>
            <a:stCxn id="55" idx="5"/>
          </p:cNvCxnSpPr>
          <p:nvPr/>
        </p:nvCxnSpPr>
        <p:spPr>
          <a:xfrm>
            <a:off x="7859159" y="2877314"/>
            <a:ext cx="2493069" cy="19698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E429513-EDA9-EF49-A79E-9D64A686A49F}"/>
              </a:ext>
            </a:extLst>
          </p:cNvPr>
          <p:cNvCxnSpPr>
            <a:cxnSpLocks/>
          </p:cNvCxnSpPr>
          <p:nvPr/>
        </p:nvCxnSpPr>
        <p:spPr>
          <a:xfrm flipH="1">
            <a:off x="7761428" y="2728787"/>
            <a:ext cx="2499360" cy="2057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D0AA0F4-1FA8-4B4D-A0EB-8C1B0CDC37A3}"/>
              </a:ext>
            </a:extLst>
          </p:cNvPr>
          <p:cNvCxnSpPr>
            <a:cxnSpLocks/>
          </p:cNvCxnSpPr>
          <p:nvPr/>
        </p:nvCxnSpPr>
        <p:spPr>
          <a:xfrm>
            <a:off x="9152379" y="1389664"/>
            <a:ext cx="971249" cy="1021048"/>
          </a:xfrm>
          <a:prstGeom prst="line">
            <a:avLst/>
          </a:prstGeom>
          <a:ln w="57150">
            <a:solidFill>
              <a:schemeClr val="tx1">
                <a:alpha val="25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A14D96E-85BC-704A-8FB4-FEB3A98A8388}"/>
              </a:ext>
            </a:extLst>
          </p:cNvPr>
          <p:cNvCxnSpPr>
            <a:cxnSpLocks/>
          </p:cNvCxnSpPr>
          <p:nvPr/>
        </p:nvCxnSpPr>
        <p:spPr>
          <a:xfrm flipH="1">
            <a:off x="7625858" y="2850707"/>
            <a:ext cx="2497770" cy="2083221"/>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1DA9775-CB2F-B944-9C29-CC0AF231DC66}"/>
              </a:ext>
            </a:extLst>
          </p:cNvPr>
          <p:cNvCxnSpPr>
            <a:cxnSpLocks/>
            <a:stCxn id="55" idx="1"/>
            <a:endCxn id="56" idx="3"/>
          </p:cNvCxnSpPr>
          <p:nvPr/>
        </p:nvCxnSpPr>
        <p:spPr>
          <a:xfrm>
            <a:off x="7625858" y="2973248"/>
            <a:ext cx="2732" cy="16684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D00F5EB-3E4C-0D42-9201-5815089F4585}"/>
              </a:ext>
            </a:extLst>
          </p:cNvPr>
          <p:cNvCxnSpPr>
            <a:cxnSpLocks/>
            <a:stCxn id="52" idx="1"/>
            <a:endCxn id="53" idx="3"/>
          </p:cNvCxnSpPr>
          <p:nvPr/>
        </p:nvCxnSpPr>
        <p:spPr>
          <a:xfrm>
            <a:off x="10404922" y="2976657"/>
            <a:ext cx="0" cy="16650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45B0C59-22FF-744A-9867-5BBC1F9C6E74}"/>
              </a:ext>
            </a:extLst>
          </p:cNvPr>
          <p:cNvCxnSpPr>
            <a:cxnSpLocks/>
            <a:stCxn id="52" idx="1"/>
            <a:endCxn id="53" idx="3"/>
          </p:cNvCxnSpPr>
          <p:nvPr/>
        </p:nvCxnSpPr>
        <p:spPr>
          <a:xfrm>
            <a:off x="10404922" y="2976657"/>
            <a:ext cx="0" cy="1665062"/>
          </a:xfrm>
          <a:prstGeom prst="straightConnector1">
            <a:avLst/>
          </a:prstGeom>
          <a:ln w="57150">
            <a:solidFill>
              <a:srgbClr val="B97AE6"/>
            </a:solidFill>
            <a:tailEnd type="arrow"/>
          </a:ln>
        </p:spPr>
        <p:style>
          <a:lnRef idx="1">
            <a:schemeClr val="accent1"/>
          </a:lnRef>
          <a:fillRef idx="0">
            <a:schemeClr val="accent1"/>
          </a:fillRef>
          <a:effectRef idx="0">
            <a:schemeClr val="accent1"/>
          </a:effectRef>
          <a:fontRef idx="minor">
            <a:schemeClr val="tx1"/>
          </a:fontRef>
        </p:style>
      </p:cxnSp>
      <p:sp>
        <p:nvSpPr>
          <p:cNvPr id="52" name="Oval 4">
            <a:extLst>
              <a:ext uri="{FF2B5EF4-FFF2-40B4-BE49-F238E27FC236}">
                <a16:creationId xmlns:a16="http://schemas.microsoft.com/office/drawing/2014/main" id="{67E05F25-94C4-5E44-BA58-4C6C496A720B}"/>
              </a:ext>
            </a:extLst>
          </p:cNvPr>
          <p:cNvSpPr/>
          <p:nvPr/>
        </p:nvSpPr>
        <p:spPr>
          <a:xfrm>
            <a:off x="10074984" y="2317484"/>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N</a:t>
            </a:r>
          </a:p>
        </p:txBody>
      </p:sp>
      <p:sp>
        <p:nvSpPr>
          <p:cNvPr id="53" name="Oval 5">
            <a:extLst>
              <a:ext uri="{FF2B5EF4-FFF2-40B4-BE49-F238E27FC236}">
                <a16:creationId xmlns:a16="http://schemas.microsoft.com/office/drawing/2014/main" id="{374E0159-86D5-CD43-A61A-751FE20D48CB}"/>
              </a:ext>
            </a:extLst>
          </p:cNvPr>
          <p:cNvSpPr/>
          <p:nvPr/>
        </p:nvSpPr>
        <p:spPr>
          <a:xfrm>
            <a:off x="10074984" y="4603990"/>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M</a:t>
            </a:r>
          </a:p>
        </p:txBody>
      </p:sp>
      <p:sp>
        <p:nvSpPr>
          <p:cNvPr id="54" name="Oval 8">
            <a:extLst>
              <a:ext uri="{FF2B5EF4-FFF2-40B4-BE49-F238E27FC236}">
                <a16:creationId xmlns:a16="http://schemas.microsoft.com/office/drawing/2014/main" id="{2F4A039C-B9F0-9B47-8EA2-82FEE7EBD4EA}"/>
              </a:ext>
            </a:extLst>
          </p:cNvPr>
          <p:cNvSpPr/>
          <p:nvPr/>
        </p:nvSpPr>
        <p:spPr>
          <a:xfrm>
            <a:off x="8637133" y="829834"/>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n w="0"/>
                <a:solidFill>
                  <a:schemeClr val="bg1"/>
                </a:solidFill>
                <a:effectLst>
                  <a:outerShdw blurRad="38100" dist="25400" dir="5400000" algn="ctr" rotWithShape="0">
                    <a:srgbClr val="6E747A">
                      <a:alpha val="43000"/>
                    </a:srgbClr>
                  </a:outerShdw>
                </a:effectLst>
              </a:rPr>
              <a:t>Z</a:t>
            </a:r>
          </a:p>
        </p:txBody>
      </p:sp>
      <p:sp>
        <p:nvSpPr>
          <p:cNvPr id="55" name="Oval 11">
            <a:extLst>
              <a:ext uri="{FF2B5EF4-FFF2-40B4-BE49-F238E27FC236}">
                <a16:creationId xmlns:a16="http://schemas.microsoft.com/office/drawing/2014/main" id="{A1BDBF3F-EF31-0E4A-B92F-BA7440E5026F}"/>
              </a:ext>
            </a:extLst>
          </p:cNvPr>
          <p:cNvSpPr/>
          <p:nvPr/>
        </p:nvSpPr>
        <p:spPr>
          <a:xfrm>
            <a:off x="7295920" y="2314075"/>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B</a:t>
            </a:r>
          </a:p>
        </p:txBody>
      </p:sp>
      <p:sp>
        <p:nvSpPr>
          <p:cNvPr id="56" name="Oval 12">
            <a:extLst>
              <a:ext uri="{FF2B5EF4-FFF2-40B4-BE49-F238E27FC236}">
                <a16:creationId xmlns:a16="http://schemas.microsoft.com/office/drawing/2014/main" id="{88D1C164-D2A2-EE4E-A7C7-51D7A783D9AD}"/>
              </a:ext>
            </a:extLst>
          </p:cNvPr>
          <p:cNvSpPr/>
          <p:nvPr/>
        </p:nvSpPr>
        <p:spPr>
          <a:xfrm>
            <a:off x="7298652" y="4603990"/>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A</a:t>
            </a:r>
          </a:p>
        </p:txBody>
      </p:sp>
      <p:sp>
        <p:nvSpPr>
          <p:cNvPr id="58" name="Oval 57">
            <a:extLst>
              <a:ext uri="{FF2B5EF4-FFF2-40B4-BE49-F238E27FC236}">
                <a16:creationId xmlns:a16="http://schemas.microsoft.com/office/drawing/2014/main" id="{C377D353-C8F7-5E42-BC55-0E51E8E9A2C2}"/>
              </a:ext>
            </a:extLst>
          </p:cNvPr>
          <p:cNvSpPr/>
          <p:nvPr/>
        </p:nvSpPr>
        <p:spPr>
          <a:xfrm>
            <a:off x="4189820" y="1372833"/>
            <a:ext cx="1223201" cy="48434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lide Number Placeholder 25">
            <a:extLst>
              <a:ext uri="{FF2B5EF4-FFF2-40B4-BE49-F238E27FC236}">
                <a16:creationId xmlns:a16="http://schemas.microsoft.com/office/drawing/2014/main" id="{166D5D74-268A-724B-A792-C7157D37D008}"/>
              </a:ext>
            </a:extLst>
          </p:cNvPr>
          <p:cNvSpPr>
            <a:spLocks noGrp="1"/>
          </p:cNvSpPr>
          <p:nvPr>
            <p:ph type="sldNum" sz="quarter" idx="12"/>
          </p:nvPr>
        </p:nvSpPr>
        <p:spPr/>
        <p:txBody>
          <a:bodyPr/>
          <a:lstStyle/>
          <a:p>
            <a:fld id="{29E49BD9-A789-9148-B663-B843E630A9C4}" type="slidenum">
              <a:rPr lang="en-US" smtClean="0"/>
              <a:pPr/>
              <a:t>20</a:t>
            </a:fld>
            <a:endParaRPr lang="en-US"/>
          </a:p>
        </p:txBody>
      </p:sp>
      <p:sp>
        <p:nvSpPr>
          <p:cNvPr id="60" name="Oval 5">
            <a:extLst>
              <a:ext uri="{FF2B5EF4-FFF2-40B4-BE49-F238E27FC236}">
                <a16:creationId xmlns:a16="http://schemas.microsoft.com/office/drawing/2014/main" id="{CB9CDCFF-B510-7141-A49B-7D4611043528}"/>
              </a:ext>
            </a:extLst>
          </p:cNvPr>
          <p:cNvSpPr/>
          <p:nvPr/>
        </p:nvSpPr>
        <p:spPr>
          <a:xfrm>
            <a:off x="9554363" y="4862213"/>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Q</a:t>
            </a:r>
          </a:p>
        </p:txBody>
      </p:sp>
    </p:spTree>
    <p:extLst>
      <p:ext uri="{BB962C8B-B14F-4D97-AF65-F5344CB8AC3E}">
        <p14:creationId xmlns:p14="http://schemas.microsoft.com/office/powerpoint/2010/main" val="372514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4" end="4"/>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0 0 L 0 -0.10208 " pathEditMode="relative" ptsTypes="AA">
                                      <p:cBhvr>
                                        <p:cTn id="22" dur="2000" fill="hold"/>
                                        <p:tgtEl>
                                          <p:spTgt spid="33"/>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 L 0 -0.10208 " pathEditMode="relative" ptsTypes="AA">
                                      <p:cBhvr>
                                        <p:cTn id="24" dur="2000" fill="hold"/>
                                        <p:tgtEl>
                                          <p:spTgt spid="34"/>
                                        </p:tgtEl>
                                        <p:attrNameLst>
                                          <p:attrName>ppt_x</p:attrName>
                                          <p:attrName>ppt_y</p:attrName>
                                        </p:attrNameLst>
                                      </p:cBhvr>
                                    </p:animMotion>
                                  </p:childTnLst>
                                </p:cTn>
                              </p:par>
                              <p:par>
                                <p:cTn id="25" presetID="0" presetClass="path" presetSubtype="0" accel="50000" decel="50000" fill="hold" grpId="0" nodeType="withEffect">
                                  <p:stCondLst>
                                    <p:cond delay="0"/>
                                  </p:stCondLst>
                                  <p:childTnLst>
                                    <p:animMotion origin="layout" path="M 0 0 L 0 -0.10208 " pathEditMode="relative" ptsTypes="AA">
                                      <p:cBhvr>
                                        <p:cTn id="26" dur="2000" fill="hold"/>
                                        <p:tgtEl>
                                          <p:spTgt spid="35"/>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 0 L 0 -0.10208 " pathEditMode="relative" ptsTypes="AA">
                                      <p:cBhvr>
                                        <p:cTn id="28" dur="2000" fill="hold"/>
                                        <p:tgtEl>
                                          <p:spTgt spid="37"/>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 L 0 -0.10208 " pathEditMode="relative" ptsTypes="AA">
                                      <p:cBhvr>
                                        <p:cTn id="30" dur="2000" fill="hold"/>
                                        <p:tgtEl>
                                          <p:spTgt spid="38"/>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0 0 L 0 -0.10208 " pathEditMode="relative" ptsTypes="AA">
                                      <p:cBhvr>
                                        <p:cTn id="32" dur="2000" fill="hold"/>
                                        <p:tgtEl>
                                          <p:spTgt spid="39"/>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 0 L 0 -0.10208 " pathEditMode="relative" ptsTypes="AA">
                                      <p:cBhvr>
                                        <p:cTn id="34" dur="2000" fill="hold"/>
                                        <p:tgtEl>
                                          <p:spTgt spid="42"/>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 0 L 0 -0.10208 " pathEditMode="relative" ptsTypes="AA">
                                      <p:cBhvr>
                                        <p:cTn id="36" dur="2000" fill="hold"/>
                                        <p:tgtEl>
                                          <p:spTgt spid="45"/>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 0 L 0 -0.10208 " pathEditMode="relative" ptsTypes="AA">
                                      <p:cBhvr>
                                        <p:cTn id="38" dur="2000" fill="hold"/>
                                        <p:tgtEl>
                                          <p:spTgt spid="47"/>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 0 L 0 -0.10208 " pathEditMode="relative" ptsTypes="AA">
                                      <p:cBhvr>
                                        <p:cTn id="40" dur="2000" fill="hold"/>
                                        <p:tgtEl>
                                          <p:spTgt spid="48"/>
                                        </p:tgtEl>
                                        <p:attrNameLst>
                                          <p:attrName>ppt_x</p:attrName>
                                          <p:attrName>ppt_y</p:attrName>
                                        </p:attrNameLst>
                                      </p:cBhvr>
                                    </p:animMotion>
                                  </p:childTnLst>
                                </p:cTn>
                              </p:par>
                              <p:par>
                                <p:cTn id="41" presetID="0" presetClass="path" presetSubtype="0" accel="50000" decel="50000" fill="hold" nodeType="withEffect">
                                  <p:stCondLst>
                                    <p:cond delay="0"/>
                                  </p:stCondLst>
                                  <p:childTnLst>
                                    <p:animMotion origin="layout" path="M 0 0 L 0 -0.10208 " pathEditMode="relative" ptsTypes="AA">
                                      <p:cBhvr>
                                        <p:cTn id="42" dur="2000" fill="hold"/>
                                        <p:tgtEl>
                                          <p:spTgt spid="50"/>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0 0 L 0 -0.10208 " pathEditMode="relative" ptsTypes="AA">
                                      <p:cBhvr>
                                        <p:cTn id="44" dur="2000" fill="hold"/>
                                        <p:tgtEl>
                                          <p:spTgt spid="51"/>
                                        </p:tgtEl>
                                        <p:attrNameLst>
                                          <p:attrName>ppt_x</p:attrName>
                                          <p:attrName>ppt_y</p:attrName>
                                        </p:attrNameLst>
                                      </p:cBhvr>
                                    </p:animMotion>
                                  </p:childTnLst>
                                </p:cTn>
                              </p:par>
                              <p:par>
                                <p:cTn id="45" presetID="0" presetClass="path" presetSubtype="0" accel="50000" decel="50000" fill="hold" grpId="0" nodeType="withEffect">
                                  <p:stCondLst>
                                    <p:cond delay="0"/>
                                  </p:stCondLst>
                                  <p:childTnLst>
                                    <p:animMotion origin="layout" path="M 0 0 L 0 -0.10208 " pathEditMode="relative" ptsTypes="AA">
                                      <p:cBhvr>
                                        <p:cTn id="46" dur="2000" fill="hold"/>
                                        <p:tgtEl>
                                          <p:spTgt spid="52"/>
                                        </p:tgtEl>
                                        <p:attrNameLst>
                                          <p:attrName>ppt_x</p:attrName>
                                          <p:attrName>ppt_y</p:attrName>
                                        </p:attrNameLst>
                                      </p:cBhvr>
                                    </p:animMotion>
                                  </p:childTnLst>
                                </p:cTn>
                              </p:par>
                              <p:par>
                                <p:cTn id="47" presetID="0" presetClass="path" presetSubtype="0" accel="50000" decel="50000" fill="hold" grpId="0" nodeType="withEffect">
                                  <p:stCondLst>
                                    <p:cond delay="0"/>
                                  </p:stCondLst>
                                  <p:childTnLst>
                                    <p:animMotion origin="layout" path="M 0 0 L 0 -0.10208 " pathEditMode="relative" ptsTypes="AA">
                                      <p:cBhvr>
                                        <p:cTn id="48" dur="2000" fill="hold"/>
                                        <p:tgtEl>
                                          <p:spTgt spid="53"/>
                                        </p:tgtEl>
                                        <p:attrNameLst>
                                          <p:attrName>ppt_x</p:attrName>
                                          <p:attrName>ppt_y</p:attrName>
                                        </p:attrNameLst>
                                      </p:cBhvr>
                                    </p:animMotion>
                                  </p:childTnLst>
                                </p:cTn>
                              </p:par>
                              <p:par>
                                <p:cTn id="49" presetID="0" presetClass="path" presetSubtype="0" accel="50000" decel="50000" fill="hold" grpId="0" nodeType="withEffect">
                                  <p:stCondLst>
                                    <p:cond delay="0"/>
                                  </p:stCondLst>
                                  <p:childTnLst>
                                    <p:animMotion origin="layout" path="M 0 0 L 0 -0.10208 " pathEditMode="relative" ptsTypes="AA">
                                      <p:cBhvr>
                                        <p:cTn id="50" dur="2000" fill="hold"/>
                                        <p:tgtEl>
                                          <p:spTgt spid="54"/>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0 0 L 0 -0.10208 " pathEditMode="relative" ptsTypes="AA">
                                      <p:cBhvr>
                                        <p:cTn id="52" dur="2000" fill="hold"/>
                                        <p:tgtEl>
                                          <p:spTgt spid="55"/>
                                        </p:tgtEl>
                                        <p:attrNameLst>
                                          <p:attrName>ppt_x</p:attrName>
                                          <p:attrName>ppt_y</p:attrName>
                                        </p:attrNameLst>
                                      </p:cBhvr>
                                    </p:animMotion>
                                  </p:childTnLst>
                                </p:cTn>
                              </p:par>
                              <p:par>
                                <p:cTn id="53" presetID="0" presetClass="path" presetSubtype="0" accel="50000" decel="50000" fill="hold" grpId="0" nodeType="withEffect">
                                  <p:stCondLst>
                                    <p:cond delay="0"/>
                                  </p:stCondLst>
                                  <p:childTnLst>
                                    <p:animMotion origin="layout" path="M 0 0 L 0 -0.10208 " pathEditMode="relative" ptsTypes="AA">
                                      <p:cBhvr>
                                        <p:cTn id="54" dur="2000" fill="hold"/>
                                        <p:tgtEl>
                                          <p:spTgt spid="56"/>
                                        </p:tgtEl>
                                        <p:attrNameLst>
                                          <p:attrName>ppt_x</p:attrName>
                                          <p:attrName>ppt_y</p:attrName>
                                        </p:attrNameLst>
                                      </p:cBhvr>
                                    </p:animMotion>
                                  </p:childTnLst>
                                </p:cTn>
                              </p:par>
                            </p:childTnLst>
                          </p:cTn>
                        </p:par>
                        <p:par>
                          <p:cTn id="55" fill="hold">
                            <p:stCondLst>
                              <p:cond delay="2000"/>
                            </p:stCondLst>
                            <p:childTnLst>
                              <p:par>
                                <p:cTn id="56" presetID="1" presetClass="entr" presetSubtype="0" fill="hold" grpId="0" nodeType="afterEffect">
                                  <p:stCondLst>
                                    <p:cond delay="0"/>
                                  </p:stCondLst>
                                  <p:childTnLst>
                                    <p:set>
                                      <p:cBhvr>
                                        <p:cTn id="57" dur="1" fill="hold">
                                          <p:stCondLst>
                                            <p:cond delay="0"/>
                                          </p:stCondLst>
                                        </p:cTn>
                                        <p:tgtEl>
                                          <p:spTgt spid="57"/>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28" grpId="0"/>
      <p:bldP spid="31" grpId="0" animBg="1"/>
      <p:bldP spid="24" grpId="0" animBg="1"/>
      <p:bldP spid="24" grpId="1" animBg="1"/>
      <p:bldP spid="33" grpId="0" animBg="1"/>
      <p:bldP spid="34" grpId="0" animBg="1"/>
      <p:bldP spid="35" grpId="0"/>
      <p:bldP spid="37" grpId="0"/>
      <p:bldP spid="52" grpId="0" animBg="1"/>
      <p:bldP spid="53" grpId="0" animBg="1"/>
      <p:bldP spid="54" grpId="0" animBg="1"/>
      <p:bldP spid="55" grpId="0" animBg="1"/>
      <p:bldP spid="56" grpId="0" animBg="1"/>
      <p:bldP spid="58" grpId="0" animBg="1"/>
      <p:bldP spid="6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Straight Connector 76">
            <a:extLst>
              <a:ext uri="{FF2B5EF4-FFF2-40B4-BE49-F238E27FC236}">
                <a16:creationId xmlns:a16="http://schemas.microsoft.com/office/drawing/2014/main" id="{F47F79A7-E1AE-9B44-A350-55E9CFA2B5BB}"/>
              </a:ext>
            </a:extLst>
          </p:cNvPr>
          <p:cNvCxnSpPr>
            <a:cxnSpLocks/>
          </p:cNvCxnSpPr>
          <p:nvPr/>
        </p:nvCxnSpPr>
        <p:spPr>
          <a:xfrm>
            <a:off x="7869767" y="2154767"/>
            <a:ext cx="406400" cy="2790297"/>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16955C8-C218-1845-AC04-F30C12909377}"/>
              </a:ext>
            </a:extLst>
          </p:cNvPr>
          <p:cNvCxnSpPr>
            <a:cxnSpLocks/>
            <a:stCxn id="57" idx="1"/>
          </p:cNvCxnSpPr>
          <p:nvPr/>
        </p:nvCxnSpPr>
        <p:spPr>
          <a:xfrm>
            <a:off x="8973325" y="782013"/>
            <a:ext cx="780275" cy="4252831"/>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4CFC14C-E21A-4A4A-82B4-D526024A2505}"/>
              </a:ext>
            </a:extLst>
          </p:cNvPr>
          <p:cNvSpPr txBox="1"/>
          <p:nvPr/>
        </p:nvSpPr>
        <p:spPr>
          <a:xfrm>
            <a:off x="575060" y="3522165"/>
            <a:ext cx="5137467" cy="2677656"/>
          </a:xfrm>
          <a:prstGeom prst="rect">
            <a:avLst/>
          </a:prstGeom>
          <a:noFill/>
        </p:spPr>
        <p:txBody>
          <a:bodyPr wrap="square" rtlCol="0">
            <a:spAutoFit/>
          </a:bodyPr>
          <a:lstStyle/>
          <a:p>
            <a:r>
              <a:rPr lang="en-US" sz="2800" dirty="0"/>
              <a:t>Distinct-Match( </a:t>
            </a:r>
            <a:r>
              <a:rPr lang="en-US" sz="2800" dirty="0" err="1"/>
              <a:t>enc</a:t>
            </a:r>
            <a:r>
              <a:rPr lang="en-US" sz="2800" dirty="0"/>
              <a:t>(&lt;r&gt;), </a:t>
            </a:r>
            <a:r>
              <a:rPr lang="en-US" sz="2800" b="1" dirty="0"/>
              <a:t>B</a:t>
            </a:r>
            <a:r>
              <a:rPr lang="en-US" sz="2800" dirty="0"/>
              <a:t> → </a:t>
            </a:r>
            <a:r>
              <a:rPr lang="en-US" sz="2800" b="1" dirty="0"/>
              <a:t>N</a:t>
            </a:r>
            <a:r>
              <a:rPr lang="en-US" sz="2800" dirty="0"/>
              <a:t> )</a:t>
            </a:r>
          </a:p>
          <a:p>
            <a:endParaRPr lang="en-US" sz="2800" dirty="0"/>
          </a:p>
          <a:p>
            <a:r>
              <a:rPr lang="en-US" sz="2800" dirty="0"/>
              <a:t>Overlap? </a:t>
            </a:r>
            <a:r>
              <a:rPr lang="en-US" sz="2800" b="1" dirty="0">
                <a:solidFill>
                  <a:srgbClr val="C00000"/>
                </a:solidFill>
              </a:rPr>
              <a:t>Yes</a:t>
            </a:r>
          </a:p>
          <a:p>
            <a:r>
              <a:rPr lang="en-US" sz="2800" dirty="0"/>
              <a:t>SMPC output: </a:t>
            </a:r>
            <a:r>
              <a:rPr lang="en-US" sz="2800" b="1" dirty="0"/>
              <a:t>M</a:t>
            </a:r>
          </a:p>
          <a:p>
            <a:r>
              <a:rPr lang="en-US" sz="2800" dirty="0"/>
              <a:t>SDX2 routing table: </a:t>
            </a:r>
            <a:r>
              <a:rPr lang="en-US" sz="2800" b="1" dirty="0"/>
              <a:t>M Q Z</a:t>
            </a:r>
          </a:p>
          <a:p>
            <a:endParaRPr lang="en-US" sz="2800" dirty="0"/>
          </a:p>
        </p:txBody>
      </p:sp>
      <p:sp>
        <p:nvSpPr>
          <p:cNvPr id="47" name="Oval 46">
            <a:extLst>
              <a:ext uri="{FF2B5EF4-FFF2-40B4-BE49-F238E27FC236}">
                <a16:creationId xmlns:a16="http://schemas.microsoft.com/office/drawing/2014/main" id="{E41BA051-9D20-2046-8F2F-24AA06FAF1FE}"/>
              </a:ext>
            </a:extLst>
          </p:cNvPr>
          <p:cNvSpPr/>
          <p:nvPr/>
        </p:nvSpPr>
        <p:spPr>
          <a:xfrm>
            <a:off x="1238191" y="4661193"/>
            <a:ext cx="4331596" cy="1876124"/>
          </a:xfrm>
          <a:prstGeom prst="ellipse">
            <a:avLst/>
          </a:prstGeom>
          <a:solidFill>
            <a:schemeClr val="accent4">
              <a:lumMod val="20000"/>
              <a:lumOff val="80000"/>
            </a:schemeClr>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SDX</a:t>
            </a:r>
            <a:r>
              <a:rPr lang="en-US" sz="3200" b="1" baseline="-25000" dirty="0">
                <a:solidFill>
                  <a:schemeClr val="tx1"/>
                </a:solidFill>
              </a:rPr>
              <a:t>1</a:t>
            </a:r>
            <a:r>
              <a:rPr lang="en-US" sz="3200" b="1" dirty="0">
                <a:solidFill>
                  <a:schemeClr val="tx1"/>
                </a:solidFill>
              </a:rPr>
              <a:t> verify</a:t>
            </a:r>
          </a:p>
          <a:p>
            <a:pPr algn="ctr"/>
            <a:r>
              <a:rPr lang="en-US" sz="3200" b="1" dirty="0">
                <a:solidFill>
                  <a:schemeClr val="tx1"/>
                </a:solidFill>
              </a:rPr>
              <a:t>with SDX</a:t>
            </a:r>
            <a:r>
              <a:rPr lang="en-US" sz="3200" b="1" baseline="-25000" dirty="0">
                <a:solidFill>
                  <a:schemeClr val="tx1"/>
                </a:solidFill>
              </a:rPr>
              <a:t>3</a:t>
            </a:r>
            <a:endParaRPr lang="en-US" sz="3200" b="1" dirty="0">
              <a:solidFill>
                <a:schemeClr val="tx1"/>
              </a:solidFill>
            </a:endParaRPr>
          </a:p>
        </p:txBody>
      </p:sp>
      <p:sp>
        <p:nvSpPr>
          <p:cNvPr id="38" name="Rounded Rectangle 37">
            <a:extLst>
              <a:ext uri="{FF2B5EF4-FFF2-40B4-BE49-F238E27FC236}">
                <a16:creationId xmlns:a16="http://schemas.microsoft.com/office/drawing/2014/main" id="{4409D207-4390-934D-801C-D82BE879C5C6}"/>
              </a:ext>
            </a:extLst>
          </p:cNvPr>
          <p:cNvSpPr/>
          <p:nvPr/>
        </p:nvSpPr>
        <p:spPr>
          <a:xfrm>
            <a:off x="10129882" y="2549141"/>
            <a:ext cx="1614280" cy="931136"/>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sp>
        <p:nvSpPr>
          <p:cNvPr id="39" name="Rounded Rectangle 38">
            <a:extLst>
              <a:ext uri="{FF2B5EF4-FFF2-40B4-BE49-F238E27FC236}">
                <a16:creationId xmlns:a16="http://schemas.microsoft.com/office/drawing/2014/main" id="{90EA9FF2-28FF-5543-8C26-7D1272D34262}"/>
              </a:ext>
            </a:extLst>
          </p:cNvPr>
          <p:cNvSpPr/>
          <p:nvPr/>
        </p:nvSpPr>
        <p:spPr>
          <a:xfrm>
            <a:off x="6267396" y="2549141"/>
            <a:ext cx="1614280" cy="931136"/>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sp>
        <p:nvSpPr>
          <p:cNvPr id="42" name="TextBox 41">
            <a:extLst>
              <a:ext uri="{FF2B5EF4-FFF2-40B4-BE49-F238E27FC236}">
                <a16:creationId xmlns:a16="http://schemas.microsoft.com/office/drawing/2014/main" id="{6F45B674-A7DA-0348-9A06-6414AE71CFFB}"/>
              </a:ext>
            </a:extLst>
          </p:cNvPr>
          <p:cNvSpPr txBox="1"/>
          <p:nvPr/>
        </p:nvSpPr>
        <p:spPr>
          <a:xfrm>
            <a:off x="6458127" y="2739004"/>
            <a:ext cx="927652" cy="523220"/>
          </a:xfrm>
          <a:prstGeom prst="rect">
            <a:avLst/>
          </a:prstGeom>
          <a:noFill/>
        </p:spPr>
        <p:txBody>
          <a:bodyPr wrap="square" rtlCol="0">
            <a:spAutoFit/>
          </a:bodyPr>
          <a:lstStyle/>
          <a:p>
            <a:r>
              <a:rPr lang="en-US" sz="2800" dirty="0"/>
              <a:t>SDX</a:t>
            </a:r>
            <a:r>
              <a:rPr lang="en-US" sz="2800" baseline="-25000" dirty="0"/>
              <a:t>1</a:t>
            </a:r>
          </a:p>
        </p:txBody>
      </p:sp>
      <p:sp>
        <p:nvSpPr>
          <p:cNvPr id="43" name="TextBox 42">
            <a:extLst>
              <a:ext uri="{FF2B5EF4-FFF2-40B4-BE49-F238E27FC236}">
                <a16:creationId xmlns:a16="http://schemas.microsoft.com/office/drawing/2014/main" id="{E8273566-1445-A743-8AF7-24EB02407C2F}"/>
              </a:ext>
            </a:extLst>
          </p:cNvPr>
          <p:cNvSpPr txBox="1"/>
          <p:nvPr/>
        </p:nvSpPr>
        <p:spPr>
          <a:xfrm>
            <a:off x="10713278" y="2739004"/>
            <a:ext cx="871889" cy="523220"/>
          </a:xfrm>
          <a:prstGeom prst="rect">
            <a:avLst/>
          </a:prstGeom>
          <a:noFill/>
        </p:spPr>
        <p:txBody>
          <a:bodyPr wrap="square" rtlCol="0">
            <a:spAutoFit/>
          </a:bodyPr>
          <a:lstStyle/>
          <a:p>
            <a:pPr algn="r"/>
            <a:r>
              <a:rPr lang="en-US" sz="2800" dirty="0"/>
              <a:t>SDX</a:t>
            </a:r>
            <a:r>
              <a:rPr lang="en-US" sz="2800" baseline="-25000" dirty="0"/>
              <a:t>2</a:t>
            </a:r>
          </a:p>
        </p:txBody>
      </p:sp>
      <p:cxnSp>
        <p:nvCxnSpPr>
          <p:cNvPr id="44" name="Straight Connector 43">
            <a:extLst>
              <a:ext uri="{FF2B5EF4-FFF2-40B4-BE49-F238E27FC236}">
                <a16:creationId xmlns:a16="http://schemas.microsoft.com/office/drawing/2014/main" id="{B38C2649-0D4D-094E-BEDD-1E95A059FDBA}"/>
              </a:ext>
            </a:extLst>
          </p:cNvPr>
          <p:cNvCxnSpPr>
            <a:stCxn id="57" idx="3"/>
            <a:endCxn id="58" idx="7"/>
          </p:cNvCxnSpPr>
          <p:nvPr/>
        </p:nvCxnSpPr>
        <p:spPr>
          <a:xfrm flipH="1">
            <a:off x="7865413" y="686079"/>
            <a:ext cx="874611" cy="101763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1527779-6430-E14F-A1A4-6DFDF65FBE27}"/>
              </a:ext>
            </a:extLst>
          </p:cNvPr>
          <p:cNvCxnSpPr>
            <a:cxnSpLocks/>
            <a:stCxn id="58" idx="5"/>
          </p:cNvCxnSpPr>
          <p:nvPr/>
        </p:nvCxnSpPr>
        <p:spPr>
          <a:xfrm>
            <a:off x="7865413" y="2170320"/>
            <a:ext cx="2493069" cy="19698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4FC53A0-F21B-EA4D-8D29-18211C803426}"/>
              </a:ext>
            </a:extLst>
          </p:cNvPr>
          <p:cNvCxnSpPr>
            <a:cxnSpLocks/>
          </p:cNvCxnSpPr>
          <p:nvPr/>
        </p:nvCxnSpPr>
        <p:spPr>
          <a:xfrm flipH="1">
            <a:off x="7767682" y="2021793"/>
            <a:ext cx="2499360" cy="2057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8B435A2-031D-AE4E-AF61-C8E0FFC0090C}"/>
              </a:ext>
            </a:extLst>
          </p:cNvPr>
          <p:cNvCxnSpPr>
            <a:cxnSpLocks/>
          </p:cNvCxnSpPr>
          <p:nvPr/>
        </p:nvCxnSpPr>
        <p:spPr>
          <a:xfrm>
            <a:off x="9158633" y="682670"/>
            <a:ext cx="971249" cy="1021048"/>
          </a:xfrm>
          <a:prstGeom prst="line">
            <a:avLst/>
          </a:prstGeom>
          <a:ln w="57150">
            <a:solidFill>
              <a:schemeClr val="tx1">
                <a:alpha val="25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F78A9B0-C16D-524F-9D07-A21D92F2FDC7}"/>
              </a:ext>
            </a:extLst>
          </p:cNvPr>
          <p:cNvCxnSpPr>
            <a:cxnSpLocks/>
          </p:cNvCxnSpPr>
          <p:nvPr/>
        </p:nvCxnSpPr>
        <p:spPr>
          <a:xfrm flipH="1">
            <a:off x="7632112" y="2143713"/>
            <a:ext cx="2497770" cy="2083221"/>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470A211-CDF9-3C49-BBCA-990E93E55C2E}"/>
              </a:ext>
            </a:extLst>
          </p:cNvPr>
          <p:cNvCxnSpPr>
            <a:cxnSpLocks/>
            <a:stCxn id="58" idx="1"/>
            <a:endCxn id="59" idx="3"/>
          </p:cNvCxnSpPr>
          <p:nvPr/>
        </p:nvCxnSpPr>
        <p:spPr>
          <a:xfrm>
            <a:off x="7632112" y="2266254"/>
            <a:ext cx="2732" cy="16684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49507CD-0369-E542-82CF-B94E3ACB36C5}"/>
              </a:ext>
            </a:extLst>
          </p:cNvPr>
          <p:cNvCxnSpPr>
            <a:cxnSpLocks/>
            <a:stCxn id="55" idx="1"/>
            <a:endCxn id="56" idx="3"/>
          </p:cNvCxnSpPr>
          <p:nvPr/>
        </p:nvCxnSpPr>
        <p:spPr>
          <a:xfrm>
            <a:off x="10411176" y="2269663"/>
            <a:ext cx="0" cy="16650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E27933B-1025-3F4E-9553-549EB9FAAA38}"/>
              </a:ext>
            </a:extLst>
          </p:cNvPr>
          <p:cNvCxnSpPr>
            <a:cxnSpLocks/>
            <a:stCxn id="55" idx="1"/>
            <a:endCxn id="56" idx="3"/>
          </p:cNvCxnSpPr>
          <p:nvPr/>
        </p:nvCxnSpPr>
        <p:spPr>
          <a:xfrm>
            <a:off x="10411176" y="2269663"/>
            <a:ext cx="0" cy="1665062"/>
          </a:xfrm>
          <a:prstGeom prst="straightConnector1">
            <a:avLst/>
          </a:prstGeom>
          <a:ln w="57150">
            <a:solidFill>
              <a:srgbClr val="B97AE6"/>
            </a:solidFill>
            <a:tailEnd type="arrow"/>
          </a:ln>
        </p:spPr>
        <p:style>
          <a:lnRef idx="1">
            <a:schemeClr val="accent1"/>
          </a:lnRef>
          <a:fillRef idx="0">
            <a:schemeClr val="accent1"/>
          </a:fillRef>
          <a:effectRef idx="0">
            <a:schemeClr val="accent1"/>
          </a:effectRef>
          <a:fontRef idx="minor">
            <a:schemeClr val="tx1"/>
          </a:fontRef>
        </p:style>
      </p:cxnSp>
      <p:sp>
        <p:nvSpPr>
          <p:cNvPr id="55" name="Oval 4">
            <a:extLst>
              <a:ext uri="{FF2B5EF4-FFF2-40B4-BE49-F238E27FC236}">
                <a16:creationId xmlns:a16="http://schemas.microsoft.com/office/drawing/2014/main" id="{8B50468A-6BF7-6E42-91A5-4432379BF9B3}"/>
              </a:ext>
            </a:extLst>
          </p:cNvPr>
          <p:cNvSpPr/>
          <p:nvPr/>
        </p:nvSpPr>
        <p:spPr>
          <a:xfrm>
            <a:off x="10081238" y="1610490"/>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N</a:t>
            </a:r>
          </a:p>
        </p:txBody>
      </p:sp>
      <p:sp>
        <p:nvSpPr>
          <p:cNvPr id="56" name="Oval 5">
            <a:extLst>
              <a:ext uri="{FF2B5EF4-FFF2-40B4-BE49-F238E27FC236}">
                <a16:creationId xmlns:a16="http://schemas.microsoft.com/office/drawing/2014/main" id="{A9205415-DF12-5B4E-ACB6-E8079D3770E0}"/>
              </a:ext>
            </a:extLst>
          </p:cNvPr>
          <p:cNvSpPr/>
          <p:nvPr/>
        </p:nvSpPr>
        <p:spPr>
          <a:xfrm>
            <a:off x="10081238" y="3896996"/>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M</a:t>
            </a:r>
          </a:p>
        </p:txBody>
      </p:sp>
      <p:sp>
        <p:nvSpPr>
          <p:cNvPr id="57" name="Oval 8">
            <a:extLst>
              <a:ext uri="{FF2B5EF4-FFF2-40B4-BE49-F238E27FC236}">
                <a16:creationId xmlns:a16="http://schemas.microsoft.com/office/drawing/2014/main" id="{36978AC4-5F60-C54F-AF2D-B240BDB5EBE9}"/>
              </a:ext>
            </a:extLst>
          </p:cNvPr>
          <p:cNvSpPr/>
          <p:nvPr/>
        </p:nvSpPr>
        <p:spPr>
          <a:xfrm>
            <a:off x="8643387" y="122840"/>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n w="0"/>
                <a:solidFill>
                  <a:schemeClr val="bg1"/>
                </a:solidFill>
                <a:effectLst>
                  <a:outerShdw blurRad="38100" dist="25400" dir="5400000" algn="ctr" rotWithShape="0">
                    <a:srgbClr val="6E747A">
                      <a:alpha val="43000"/>
                    </a:srgbClr>
                  </a:outerShdw>
                </a:effectLst>
              </a:rPr>
              <a:t>Z</a:t>
            </a:r>
          </a:p>
        </p:txBody>
      </p:sp>
      <p:sp>
        <p:nvSpPr>
          <p:cNvPr id="58" name="Oval 11">
            <a:extLst>
              <a:ext uri="{FF2B5EF4-FFF2-40B4-BE49-F238E27FC236}">
                <a16:creationId xmlns:a16="http://schemas.microsoft.com/office/drawing/2014/main" id="{33CCE8EF-419B-9F45-B42E-6F6DEBFA6D01}"/>
              </a:ext>
            </a:extLst>
          </p:cNvPr>
          <p:cNvSpPr/>
          <p:nvPr/>
        </p:nvSpPr>
        <p:spPr>
          <a:xfrm>
            <a:off x="7302174" y="1607081"/>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B</a:t>
            </a:r>
          </a:p>
        </p:txBody>
      </p:sp>
      <p:sp>
        <p:nvSpPr>
          <p:cNvPr id="59" name="Oval 12">
            <a:extLst>
              <a:ext uri="{FF2B5EF4-FFF2-40B4-BE49-F238E27FC236}">
                <a16:creationId xmlns:a16="http://schemas.microsoft.com/office/drawing/2014/main" id="{B2A5F441-A0A8-0441-9E95-30EE2E1A29FA}"/>
              </a:ext>
            </a:extLst>
          </p:cNvPr>
          <p:cNvSpPr/>
          <p:nvPr/>
        </p:nvSpPr>
        <p:spPr>
          <a:xfrm>
            <a:off x="7304906" y="3896996"/>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A</a:t>
            </a:r>
          </a:p>
        </p:txBody>
      </p:sp>
      <p:sp>
        <p:nvSpPr>
          <p:cNvPr id="70" name="Rounded Rectangle 69">
            <a:extLst>
              <a:ext uri="{FF2B5EF4-FFF2-40B4-BE49-F238E27FC236}">
                <a16:creationId xmlns:a16="http://schemas.microsoft.com/office/drawing/2014/main" id="{EC49C8D7-D314-4E45-9AAA-6DF3320D6493}"/>
              </a:ext>
            </a:extLst>
          </p:cNvPr>
          <p:cNvSpPr/>
          <p:nvPr/>
        </p:nvSpPr>
        <p:spPr>
          <a:xfrm rot="5400000">
            <a:off x="8209616" y="5110198"/>
            <a:ext cx="1614280" cy="931136"/>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sp>
        <p:nvSpPr>
          <p:cNvPr id="71" name="TextBox 70">
            <a:extLst>
              <a:ext uri="{FF2B5EF4-FFF2-40B4-BE49-F238E27FC236}">
                <a16:creationId xmlns:a16="http://schemas.microsoft.com/office/drawing/2014/main" id="{2DBB4A03-D3B6-4E40-9722-82B9252016BF}"/>
              </a:ext>
            </a:extLst>
          </p:cNvPr>
          <p:cNvSpPr txBox="1"/>
          <p:nvPr/>
        </p:nvSpPr>
        <p:spPr>
          <a:xfrm>
            <a:off x="8586942" y="5540692"/>
            <a:ext cx="871889" cy="523220"/>
          </a:xfrm>
          <a:prstGeom prst="rect">
            <a:avLst/>
          </a:prstGeom>
          <a:noFill/>
        </p:spPr>
        <p:txBody>
          <a:bodyPr wrap="square" rtlCol="0">
            <a:spAutoFit/>
          </a:bodyPr>
          <a:lstStyle/>
          <a:p>
            <a:pPr algn="r"/>
            <a:r>
              <a:rPr lang="en-US" sz="2800" dirty="0"/>
              <a:t>SDX</a:t>
            </a:r>
            <a:r>
              <a:rPr lang="en-US" sz="2800" baseline="-25000" dirty="0"/>
              <a:t>3</a:t>
            </a:r>
          </a:p>
        </p:txBody>
      </p:sp>
      <p:cxnSp>
        <p:nvCxnSpPr>
          <p:cNvPr id="75" name="Straight Arrow Connector 74">
            <a:extLst>
              <a:ext uri="{FF2B5EF4-FFF2-40B4-BE49-F238E27FC236}">
                <a16:creationId xmlns:a16="http://schemas.microsoft.com/office/drawing/2014/main" id="{AD2D01A0-97D5-6F48-82AA-636BCD66CAFE}"/>
              </a:ext>
            </a:extLst>
          </p:cNvPr>
          <p:cNvCxnSpPr>
            <a:cxnSpLocks/>
            <a:stCxn id="73" idx="2"/>
            <a:endCxn id="72" idx="0"/>
          </p:cNvCxnSpPr>
          <p:nvPr/>
        </p:nvCxnSpPr>
        <p:spPr>
          <a:xfrm flipH="1" flipV="1">
            <a:off x="8449404" y="5180738"/>
            <a:ext cx="1107006" cy="11413"/>
          </a:xfrm>
          <a:prstGeom prst="straightConnector1">
            <a:avLst/>
          </a:prstGeom>
          <a:ln w="571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72" name="Oval 4">
            <a:extLst>
              <a:ext uri="{FF2B5EF4-FFF2-40B4-BE49-F238E27FC236}">
                <a16:creationId xmlns:a16="http://schemas.microsoft.com/office/drawing/2014/main" id="{91A5377F-74F1-E44A-94E8-41DDF7820299}"/>
              </a:ext>
            </a:extLst>
          </p:cNvPr>
          <p:cNvSpPr/>
          <p:nvPr/>
        </p:nvSpPr>
        <p:spPr>
          <a:xfrm>
            <a:off x="7790078" y="4850800"/>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R</a:t>
            </a:r>
          </a:p>
        </p:txBody>
      </p:sp>
      <p:sp>
        <p:nvSpPr>
          <p:cNvPr id="73" name="Oval 5">
            <a:extLst>
              <a:ext uri="{FF2B5EF4-FFF2-40B4-BE49-F238E27FC236}">
                <a16:creationId xmlns:a16="http://schemas.microsoft.com/office/drawing/2014/main" id="{E4D043F1-411D-8E43-B945-74622B0B8780}"/>
              </a:ext>
            </a:extLst>
          </p:cNvPr>
          <p:cNvSpPr/>
          <p:nvPr/>
        </p:nvSpPr>
        <p:spPr>
          <a:xfrm>
            <a:off x="9554363" y="4862213"/>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Q</a:t>
            </a:r>
          </a:p>
        </p:txBody>
      </p:sp>
      <p:cxnSp>
        <p:nvCxnSpPr>
          <p:cNvPr id="74" name="Straight Arrow Connector 73">
            <a:extLst>
              <a:ext uri="{FF2B5EF4-FFF2-40B4-BE49-F238E27FC236}">
                <a16:creationId xmlns:a16="http://schemas.microsoft.com/office/drawing/2014/main" id="{265BB2BD-05BB-4642-9826-FBB5725C1B7F}"/>
              </a:ext>
            </a:extLst>
          </p:cNvPr>
          <p:cNvCxnSpPr>
            <a:cxnSpLocks/>
            <a:endCxn id="59" idx="3"/>
          </p:cNvCxnSpPr>
          <p:nvPr/>
        </p:nvCxnSpPr>
        <p:spPr>
          <a:xfrm>
            <a:off x="7632112" y="2266254"/>
            <a:ext cx="2732" cy="166847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EBBE6D1-AA99-DA48-872A-E29DC18A1457}"/>
              </a:ext>
            </a:extLst>
          </p:cNvPr>
          <p:cNvCxnSpPr>
            <a:cxnSpLocks/>
            <a:endCxn id="56" idx="1"/>
          </p:cNvCxnSpPr>
          <p:nvPr/>
        </p:nvCxnSpPr>
        <p:spPr>
          <a:xfrm flipV="1">
            <a:off x="10114844" y="4556169"/>
            <a:ext cx="296332" cy="354498"/>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aphicFrame>
        <p:nvGraphicFramePr>
          <p:cNvPr id="96" name="Table 95">
            <a:extLst>
              <a:ext uri="{FF2B5EF4-FFF2-40B4-BE49-F238E27FC236}">
                <a16:creationId xmlns:a16="http://schemas.microsoft.com/office/drawing/2014/main" id="{CFD9C5CA-C722-8147-8083-5A90B8246E98}"/>
              </a:ext>
            </a:extLst>
          </p:cNvPr>
          <p:cNvGraphicFramePr>
            <a:graphicFrameLocks noGrp="1"/>
          </p:cNvGraphicFramePr>
          <p:nvPr>
            <p:extLst>
              <p:ext uri="{D42A27DB-BD31-4B8C-83A1-F6EECF244321}">
                <p14:modId xmlns:p14="http://schemas.microsoft.com/office/powerpoint/2010/main" val="2039885671"/>
              </p:ext>
            </p:extLst>
          </p:nvPr>
        </p:nvGraphicFramePr>
        <p:xfrm>
          <a:off x="350964" y="545045"/>
          <a:ext cx="5219131" cy="2377440"/>
        </p:xfrm>
        <a:graphic>
          <a:graphicData uri="http://schemas.openxmlformats.org/drawingml/2006/table">
            <a:tbl>
              <a:tblPr firstRow="1">
                <a:tableStyleId>{5C22544A-7EE6-4342-B048-85BDC9FD1C3A}</a:tableStyleId>
              </a:tblPr>
              <a:tblGrid>
                <a:gridCol w="1304539">
                  <a:extLst>
                    <a:ext uri="{9D8B030D-6E8A-4147-A177-3AD203B41FA5}">
                      <a16:colId xmlns:a16="http://schemas.microsoft.com/office/drawing/2014/main" val="939753499"/>
                    </a:ext>
                  </a:extLst>
                </a:gridCol>
                <a:gridCol w="1079500">
                  <a:extLst>
                    <a:ext uri="{9D8B030D-6E8A-4147-A177-3AD203B41FA5}">
                      <a16:colId xmlns:a16="http://schemas.microsoft.com/office/drawing/2014/main" val="388575346"/>
                    </a:ext>
                  </a:extLst>
                </a:gridCol>
                <a:gridCol w="1308100">
                  <a:extLst>
                    <a:ext uri="{9D8B030D-6E8A-4147-A177-3AD203B41FA5}">
                      <a16:colId xmlns:a16="http://schemas.microsoft.com/office/drawing/2014/main" val="2810383892"/>
                    </a:ext>
                  </a:extLst>
                </a:gridCol>
                <a:gridCol w="1526992">
                  <a:extLst>
                    <a:ext uri="{9D8B030D-6E8A-4147-A177-3AD203B41FA5}">
                      <a16:colId xmlns:a16="http://schemas.microsoft.com/office/drawing/2014/main" val="206598088"/>
                    </a:ext>
                  </a:extLst>
                </a:gridCol>
              </a:tblGrid>
              <a:tr h="482693">
                <a:tc>
                  <a:txBody>
                    <a:bodyPr/>
                    <a:lstStyle/>
                    <a:p>
                      <a:pPr algn="ctr"/>
                      <a:r>
                        <a:rPr lang="en-US" sz="2400" dirty="0"/>
                        <a:t>Installed by</a:t>
                      </a:r>
                    </a:p>
                  </a:txBody>
                  <a:tcPr/>
                </a:tc>
                <a:tc>
                  <a:txBody>
                    <a:bodyPr/>
                    <a:lstStyle/>
                    <a:p>
                      <a:pPr algn="ctr"/>
                      <a:r>
                        <a:rPr lang="en-US" sz="2400" dirty="0"/>
                        <a:t>Match</a:t>
                      </a:r>
                    </a:p>
                  </a:txBody>
                  <a:tcPr/>
                </a:tc>
                <a:tc>
                  <a:txBody>
                    <a:bodyPr/>
                    <a:lstStyle/>
                    <a:p>
                      <a:pPr algn="ctr"/>
                      <a:r>
                        <a:rPr lang="en-US" sz="2400" dirty="0"/>
                        <a:t>Forward to</a:t>
                      </a:r>
                    </a:p>
                  </a:txBody>
                  <a:tcPr/>
                </a:tc>
                <a:tc>
                  <a:txBody>
                    <a:bodyPr/>
                    <a:lstStyle/>
                    <a:p>
                      <a:pPr algn="ctr"/>
                      <a:r>
                        <a:rPr lang="en-US" sz="2400" dirty="0"/>
                        <a:t>Path</a:t>
                      </a:r>
                    </a:p>
                  </a:txBody>
                  <a:tcPr/>
                </a:tc>
                <a:extLst>
                  <a:ext uri="{0D108BD9-81ED-4DB2-BD59-A6C34878D82A}">
                    <a16:rowId xmlns:a16="http://schemas.microsoft.com/office/drawing/2014/main" val="3978388940"/>
                  </a:ext>
                </a:extLst>
              </a:tr>
              <a:tr h="482693">
                <a:tc>
                  <a:txBody>
                    <a:bodyPr/>
                    <a:lstStyle/>
                    <a:p>
                      <a:pPr algn="ctr"/>
                      <a:r>
                        <a:rPr lang="en-US" sz="2800" dirty="0"/>
                        <a:t>N</a:t>
                      </a:r>
                    </a:p>
                  </a:txBody>
                  <a:tcPr/>
                </a:tc>
                <a:tc>
                  <a:txBody>
                    <a:bodyPr/>
                    <a:lstStyle/>
                    <a:p>
                      <a:pPr algn="ctr"/>
                      <a:r>
                        <a:rPr lang="en-US" sz="2800" dirty="0"/>
                        <a:t>VoIP</a:t>
                      </a:r>
                    </a:p>
                  </a:txBody>
                  <a:tcPr/>
                </a:tc>
                <a:tc>
                  <a:txBody>
                    <a:bodyPr/>
                    <a:lstStyle/>
                    <a:p>
                      <a:pPr algn="ctr"/>
                      <a:r>
                        <a:rPr lang="en-US" sz="2800" dirty="0"/>
                        <a:t>M</a:t>
                      </a:r>
                    </a:p>
                  </a:txBody>
                  <a:tcPr/>
                </a:tc>
                <a:tc>
                  <a:txBody>
                    <a:bodyPr/>
                    <a:lstStyle/>
                    <a:p>
                      <a:pPr algn="ctr"/>
                      <a:r>
                        <a:rPr lang="en-US" sz="2800" dirty="0"/>
                        <a:t>M Q Z</a:t>
                      </a:r>
                    </a:p>
                  </a:txBody>
                  <a:tcPr/>
                </a:tc>
                <a:extLst>
                  <a:ext uri="{0D108BD9-81ED-4DB2-BD59-A6C34878D82A}">
                    <a16:rowId xmlns:a16="http://schemas.microsoft.com/office/drawing/2014/main" val="3077739224"/>
                  </a:ext>
                </a:extLst>
              </a:tr>
              <a:tr h="482693">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669814259"/>
                  </a:ext>
                </a:extLst>
              </a:tr>
              <a:tr h="482693">
                <a:tc>
                  <a:txBody>
                    <a:bodyPr/>
                    <a:lstStyle/>
                    <a:p>
                      <a:pPr algn="ctr"/>
                      <a:r>
                        <a:rPr lang="en-US" sz="2800" dirty="0"/>
                        <a:t>B</a:t>
                      </a:r>
                    </a:p>
                  </a:txBody>
                  <a:tcPr/>
                </a:tc>
                <a:tc>
                  <a:txBody>
                    <a:bodyPr/>
                    <a:lstStyle/>
                    <a:p>
                      <a:pPr algn="ctr"/>
                      <a:r>
                        <a:rPr lang="en-US" sz="2800" dirty="0"/>
                        <a:t>VoIP</a:t>
                      </a:r>
                    </a:p>
                  </a:txBody>
                  <a:tcPr/>
                </a:tc>
                <a:tc>
                  <a:txBody>
                    <a:bodyPr/>
                    <a:lstStyle/>
                    <a:p>
                      <a:pPr algn="ctr"/>
                      <a:r>
                        <a:rPr lang="en-US" sz="2800" dirty="0"/>
                        <a:t>A</a:t>
                      </a:r>
                    </a:p>
                  </a:txBody>
                  <a:tcPr/>
                </a:tc>
                <a:tc>
                  <a:txBody>
                    <a:bodyPr/>
                    <a:lstStyle/>
                    <a:p>
                      <a:pPr algn="ctr"/>
                      <a:r>
                        <a:rPr lang="en-US" sz="2800" dirty="0"/>
                        <a:t>A N Z</a:t>
                      </a:r>
                    </a:p>
                  </a:txBody>
                  <a:tcPr/>
                </a:tc>
                <a:extLst>
                  <a:ext uri="{0D108BD9-81ED-4DB2-BD59-A6C34878D82A}">
                    <a16:rowId xmlns:a16="http://schemas.microsoft.com/office/drawing/2014/main" val="2183108642"/>
                  </a:ext>
                </a:extLst>
              </a:tr>
            </a:tbl>
          </a:graphicData>
        </a:graphic>
      </p:graphicFrame>
      <p:sp>
        <p:nvSpPr>
          <p:cNvPr id="105" name="Slide Number Placeholder 104">
            <a:extLst>
              <a:ext uri="{FF2B5EF4-FFF2-40B4-BE49-F238E27FC236}">
                <a16:creationId xmlns:a16="http://schemas.microsoft.com/office/drawing/2014/main" id="{874E0CC9-AE94-8C41-BD98-216D4C93D175}"/>
              </a:ext>
            </a:extLst>
          </p:cNvPr>
          <p:cNvSpPr>
            <a:spLocks noGrp="1"/>
          </p:cNvSpPr>
          <p:nvPr>
            <p:ph type="sldNum" sz="quarter" idx="12"/>
          </p:nvPr>
        </p:nvSpPr>
        <p:spPr/>
        <p:txBody>
          <a:bodyPr/>
          <a:lstStyle/>
          <a:p>
            <a:fld id="{29E49BD9-A789-9148-B663-B843E630A9C4}" type="slidenum">
              <a:rPr lang="en-US" smtClean="0"/>
              <a:pPr/>
              <a:t>21</a:t>
            </a:fld>
            <a:endParaRPr lang="en-US"/>
          </a:p>
        </p:txBody>
      </p:sp>
    </p:spTree>
    <p:extLst>
      <p:ext uri="{BB962C8B-B14F-4D97-AF65-F5344CB8AC3E}">
        <p14:creationId xmlns:p14="http://schemas.microsoft.com/office/powerpoint/2010/main" val="66022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70" grpId="0" animBg="1"/>
      <p:bldP spid="71" grpId="0"/>
      <p:bldP spid="72" grpId="0" animBg="1"/>
      <p:bldP spid="7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3E5286-6B5D-F543-BC21-7162C273A2F7}"/>
              </a:ext>
            </a:extLst>
          </p:cNvPr>
          <p:cNvPicPr>
            <a:picLocks noChangeAspect="1"/>
          </p:cNvPicPr>
          <p:nvPr/>
        </p:nvPicPr>
        <p:blipFill rotWithShape="1">
          <a:blip r:embed="rId3">
            <a:duotone>
              <a:prstClr val="black"/>
              <a:schemeClr val="accent6">
                <a:tint val="45000"/>
                <a:satMod val="400000"/>
              </a:schemeClr>
            </a:duotone>
          </a:blip>
          <a:srcRect l="4118" t="15802" r="33423" b="12359"/>
          <a:stretch/>
        </p:blipFill>
        <p:spPr>
          <a:xfrm>
            <a:off x="6541577" y="2161065"/>
            <a:ext cx="5231323" cy="3438270"/>
          </a:xfrm>
          <a:prstGeom prst="rect">
            <a:avLst/>
          </a:prstGeom>
        </p:spPr>
      </p:pic>
      <p:sp>
        <p:nvSpPr>
          <p:cNvPr id="2" name="Title 1">
            <a:extLst>
              <a:ext uri="{FF2B5EF4-FFF2-40B4-BE49-F238E27FC236}">
                <a16:creationId xmlns:a16="http://schemas.microsoft.com/office/drawing/2014/main" id="{FA6340E5-04A5-3741-95B9-51CE6DD9AA7C}"/>
              </a:ext>
            </a:extLst>
          </p:cNvPr>
          <p:cNvSpPr>
            <a:spLocks noGrp="1"/>
          </p:cNvSpPr>
          <p:nvPr>
            <p:ph type="title"/>
          </p:nvPr>
        </p:nvSpPr>
        <p:spPr/>
        <p:txBody>
          <a:bodyPr/>
          <a:lstStyle/>
          <a:p>
            <a:r>
              <a:rPr lang="en-US" dirty="0"/>
              <a:t>Prelude evaluation</a:t>
            </a:r>
          </a:p>
        </p:txBody>
      </p:sp>
      <p:sp>
        <p:nvSpPr>
          <p:cNvPr id="3" name="Content Placeholder 2">
            <a:extLst>
              <a:ext uri="{FF2B5EF4-FFF2-40B4-BE49-F238E27FC236}">
                <a16:creationId xmlns:a16="http://schemas.microsoft.com/office/drawing/2014/main" id="{ECD6F807-467F-5E48-84CC-7B332C6298F7}"/>
              </a:ext>
            </a:extLst>
          </p:cNvPr>
          <p:cNvSpPr>
            <a:spLocks noGrp="1"/>
          </p:cNvSpPr>
          <p:nvPr>
            <p:ph idx="1"/>
          </p:nvPr>
        </p:nvSpPr>
        <p:spPr/>
        <p:txBody>
          <a:bodyPr>
            <a:normAutofit/>
          </a:bodyPr>
          <a:lstStyle/>
          <a:p>
            <a:pPr marL="0" indent="0">
              <a:buNone/>
            </a:pPr>
            <a:r>
              <a:rPr lang="en-US" sz="3200" dirty="0"/>
              <a:t>No False Negatives (</a:t>
            </a:r>
            <a:r>
              <a:rPr lang="en-US" sz="3200" b="1" dirty="0"/>
              <a:t>safe</a:t>
            </a:r>
            <a:r>
              <a:rPr lang="en-US" sz="3200" dirty="0"/>
              <a:t>)</a:t>
            </a:r>
          </a:p>
          <a:p>
            <a:pPr marL="0" indent="0">
              <a:buNone/>
            </a:pPr>
            <a:r>
              <a:rPr lang="en-US" sz="3200" dirty="0"/>
              <a:t>How many False Positives?</a:t>
            </a:r>
          </a:p>
        </p:txBody>
      </p:sp>
      <p:sp>
        <p:nvSpPr>
          <p:cNvPr id="5" name="TextBox 4">
            <a:extLst>
              <a:ext uri="{FF2B5EF4-FFF2-40B4-BE49-F238E27FC236}">
                <a16:creationId xmlns:a16="http://schemas.microsoft.com/office/drawing/2014/main" id="{A9DC98CE-8A2C-6D45-BA88-A2589CCE2EF0}"/>
              </a:ext>
            </a:extLst>
          </p:cNvPr>
          <p:cNvSpPr txBox="1"/>
          <p:nvPr/>
        </p:nvSpPr>
        <p:spPr>
          <a:xfrm>
            <a:off x="7890933" y="1512027"/>
            <a:ext cx="3881967" cy="523220"/>
          </a:xfrm>
          <a:prstGeom prst="rect">
            <a:avLst/>
          </a:prstGeom>
          <a:noFill/>
        </p:spPr>
        <p:txBody>
          <a:bodyPr wrap="square" rtlCol="0">
            <a:spAutoFit/>
          </a:bodyPr>
          <a:lstStyle/>
          <a:p>
            <a:pPr algn="r"/>
            <a:r>
              <a:rPr lang="en-US" sz="2800" b="1" dirty="0"/>
              <a:t>False Positives [%]</a:t>
            </a:r>
          </a:p>
        </p:txBody>
      </p:sp>
      <p:sp>
        <p:nvSpPr>
          <p:cNvPr id="6" name="TextBox 5">
            <a:extLst>
              <a:ext uri="{FF2B5EF4-FFF2-40B4-BE49-F238E27FC236}">
                <a16:creationId xmlns:a16="http://schemas.microsoft.com/office/drawing/2014/main" id="{AA5C0D0B-429A-F144-8CE3-2BF459B457FF}"/>
              </a:ext>
            </a:extLst>
          </p:cNvPr>
          <p:cNvSpPr txBox="1"/>
          <p:nvPr/>
        </p:nvSpPr>
        <p:spPr>
          <a:xfrm>
            <a:off x="719528" y="3597639"/>
            <a:ext cx="5216577" cy="1815882"/>
          </a:xfrm>
          <a:prstGeom prst="rect">
            <a:avLst/>
          </a:prstGeom>
          <a:noFill/>
        </p:spPr>
        <p:txBody>
          <a:bodyPr wrap="square" rtlCol="0">
            <a:spAutoFit/>
          </a:bodyPr>
          <a:lstStyle/>
          <a:p>
            <a:r>
              <a:rPr lang="en-US" sz="2800" dirty="0"/>
              <a:t>Evaluation setup:</a:t>
            </a:r>
          </a:p>
          <a:p>
            <a:pPr marL="285750" indent="-285750">
              <a:buFont typeface="Arial" panose="020B0604020202020204" pitchFamily="34" charset="0"/>
              <a:buChar char="•"/>
            </a:pPr>
            <a:r>
              <a:rPr lang="en-US" sz="2800" dirty="0"/>
              <a:t>421 </a:t>
            </a:r>
            <a:r>
              <a:rPr lang="en-US" sz="2800" dirty="0" err="1"/>
              <a:t>SDXes</a:t>
            </a:r>
            <a:endParaRPr lang="en-US" sz="2800" dirty="0"/>
          </a:p>
          <a:p>
            <a:pPr marL="285750" indent="-285750">
              <a:buFont typeface="Arial" panose="020B0604020202020204" pitchFamily="34" charset="0"/>
              <a:buChar char="•"/>
            </a:pPr>
            <a:r>
              <a:rPr lang="en-US" sz="2800" dirty="0"/>
              <a:t>Max 200 deflections / member</a:t>
            </a:r>
          </a:p>
          <a:p>
            <a:pPr marL="285750" indent="-285750">
              <a:buFont typeface="Arial" panose="020B0604020202020204" pitchFamily="34" charset="0"/>
              <a:buChar char="•"/>
            </a:pPr>
            <a:r>
              <a:rPr lang="en-US" sz="2800" dirty="0"/>
              <a:t>TCP/UDP + random </a:t>
            </a:r>
            <a:r>
              <a:rPr lang="en-US" sz="2800" dirty="0" err="1"/>
              <a:t>src</a:t>
            </a:r>
            <a:r>
              <a:rPr lang="en-US" sz="2800" dirty="0"/>
              <a:t>/</a:t>
            </a:r>
            <a:r>
              <a:rPr lang="en-US" sz="2800" dirty="0" err="1"/>
              <a:t>dst</a:t>
            </a:r>
            <a:r>
              <a:rPr lang="en-US" sz="2800" dirty="0"/>
              <a:t> port</a:t>
            </a:r>
          </a:p>
        </p:txBody>
      </p:sp>
      <p:sp>
        <p:nvSpPr>
          <p:cNvPr id="7" name="Rectangle 6">
            <a:extLst>
              <a:ext uri="{FF2B5EF4-FFF2-40B4-BE49-F238E27FC236}">
                <a16:creationId xmlns:a16="http://schemas.microsoft.com/office/drawing/2014/main" id="{05A98AE8-1CD5-BD45-BC74-031187AAFE27}"/>
              </a:ext>
            </a:extLst>
          </p:cNvPr>
          <p:cNvSpPr/>
          <p:nvPr/>
        </p:nvSpPr>
        <p:spPr>
          <a:xfrm>
            <a:off x="9641083" y="4248704"/>
            <a:ext cx="1953243" cy="634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1FA528C-61A0-1E4A-9484-4B0F2317F797}"/>
              </a:ext>
            </a:extLst>
          </p:cNvPr>
          <p:cNvSpPr txBox="1"/>
          <p:nvPr/>
        </p:nvSpPr>
        <p:spPr>
          <a:xfrm>
            <a:off x="6770498" y="5599335"/>
            <a:ext cx="4908030" cy="584775"/>
          </a:xfrm>
          <a:prstGeom prst="rect">
            <a:avLst/>
          </a:prstGeom>
          <a:noFill/>
        </p:spPr>
        <p:txBody>
          <a:bodyPr wrap="square" rtlCol="0">
            <a:spAutoFit/>
          </a:bodyPr>
          <a:lstStyle/>
          <a:p>
            <a:r>
              <a:rPr lang="en-US" sz="3200" dirty="0"/>
              <a:t>28% → 0.3% False positives</a:t>
            </a:r>
          </a:p>
        </p:txBody>
      </p:sp>
      <p:pic>
        <p:nvPicPr>
          <p:cNvPr id="15" name="Picture 14">
            <a:extLst>
              <a:ext uri="{FF2B5EF4-FFF2-40B4-BE49-F238E27FC236}">
                <a16:creationId xmlns:a16="http://schemas.microsoft.com/office/drawing/2014/main" id="{E5AE271D-1CBA-584E-AACB-A506A703C798}"/>
              </a:ext>
            </a:extLst>
          </p:cNvPr>
          <p:cNvPicPr>
            <a:picLocks noChangeAspect="1"/>
          </p:cNvPicPr>
          <p:nvPr/>
        </p:nvPicPr>
        <p:blipFill rotWithShape="1">
          <a:blip r:embed="rId4">
            <a:duotone>
              <a:prstClr val="black"/>
              <a:schemeClr val="accent6">
                <a:tint val="45000"/>
                <a:satMod val="400000"/>
              </a:schemeClr>
            </a:duotone>
          </a:blip>
          <a:srcRect l="72834" t="38035" r="6002" b="43755"/>
          <a:stretch/>
        </p:blipFill>
        <p:spPr>
          <a:xfrm>
            <a:off x="6770498" y="5599335"/>
            <a:ext cx="1935879" cy="951806"/>
          </a:xfrm>
          <a:prstGeom prst="rect">
            <a:avLst/>
          </a:prstGeom>
        </p:spPr>
      </p:pic>
      <p:sp>
        <p:nvSpPr>
          <p:cNvPr id="16" name="TextBox 15">
            <a:extLst>
              <a:ext uri="{FF2B5EF4-FFF2-40B4-BE49-F238E27FC236}">
                <a16:creationId xmlns:a16="http://schemas.microsoft.com/office/drawing/2014/main" id="{AA7F9E49-45FA-F44B-AFF8-A8C21D2DBCA8}"/>
              </a:ext>
            </a:extLst>
          </p:cNvPr>
          <p:cNvSpPr txBox="1"/>
          <p:nvPr/>
        </p:nvSpPr>
        <p:spPr>
          <a:xfrm>
            <a:off x="7857066" y="2102981"/>
            <a:ext cx="1038578" cy="523220"/>
          </a:xfrm>
          <a:prstGeom prst="rect">
            <a:avLst/>
          </a:prstGeom>
          <a:noFill/>
        </p:spPr>
        <p:txBody>
          <a:bodyPr wrap="square" rtlCol="0">
            <a:spAutoFit/>
          </a:bodyPr>
          <a:lstStyle/>
          <a:p>
            <a:pPr algn="ctr"/>
            <a:r>
              <a:rPr lang="en-US" sz="2800" dirty="0"/>
              <a:t>28%</a:t>
            </a:r>
          </a:p>
        </p:txBody>
      </p:sp>
      <p:sp>
        <p:nvSpPr>
          <p:cNvPr id="17" name="TextBox 16">
            <a:extLst>
              <a:ext uri="{FF2B5EF4-FFF2-40B4-BE49-F238E27FC236}">
                <a16:creationId xmlns:a16="http://schemas.microsoft.com/office/drawing/2014/main" id="{E421A27A-5114-4C40-82D3-A349A93EFFB6}"/>
              </a:ext>
            </a:extLst>
          </p:cNvPr>
          <p:cNvSpPr txBox="1"/>
          <p:nvPr/>
        </p:nvSpPr>
        <p:spPr>
          <a:xfrm>
            <a:off x="10118385" y="4449662"/>
            <a:ext cx="1038578" cy="523220"/>
          </a:xfrm>
          <a:prstGeom prst="rect">
            <a:avLst/>
          </a:prstGeom>
          <a:noFill/>
        </p:spPr>
        <p:txBody>
          <a:bodyPr wrap="square" rtlCol="0">
            <a:spAutoFit/>
          </a:bodyPr>
          <a:lstStyle/>
          <a:p>
            <a:pPr algn="ctr"/>
            <a:r>
              <a:rPr lang="en-US" sz="2800" dirty="0"/>
              <a:t>0.3%</a:t>
            </a:r>
          </a:p>
        </p:txBody>
      </p:sp>
      <p:sp>
        <p:nvSpPr>
          <p:cNvPr id="18" name="TextBox 17">
            <a:extLst>
              <a:ext uri="{FF2B5EF4-FFF2-40B4-BE49-F238E27FC236}">
                <a16:creationId xmlns:a16="http://schemas.microsoft.com/office/drawing/2014/main" id="{EA3E1D6F-F3FD-A448-BFEF-931A6EB86E1D}"/>
              </a:ext>
            </a:extLst>
          </p:cNvPr>
          <p:cNvSpPr txBox="1"/>
          <p:nvPr/>
        </p:nvSpPr>
        <p:spPr>
          <a:xfrm>
            <a:off x="10118385" y="3831244"/>
            <a:ext cx="1038578" cy="523220"/>
          </a:xfrm>
          <a:prstGeom prst="rect">
            <a:avLst/>
          </a:prstGeom>
          <a:noFill/>
        </p:spPr>
        <p:txBody>
          <a:bodyPr wrap="square" rtlCol="0">
            <a:spAutoFit/>
          </a:bodyPr>
          <a:lstStyle/>
          <a:p>
            <a:pPr algn="ctr"/>
            <a:r>
              <a:rPr lang="en-US" sz="2800" dirty="0"/>
              <a:t>8%</a:t>
            </a:r>
          </a:p>
        </p:txBody>
      </p:sp>
      <p:sp>
        <p:nvSpPr>
          <p:cNvPr id="22" name="Slide Number Placeholder 21">
            <a:extLst>
              <a:ext uri="{FF2B5EF4-FFF2-40B4-BE49-F238E27FC236}">
                <a16:creationId xmlns:a16="http://schemas.microsoft.com/office/drawing/2014/main" id="{742EDB1D-711C-AB43-A99E-6C95A5F37943}"/>
              </a:ext>
            </a:extLst>
          </p:cNvPr>
          <p:cNvSpPr>
            <a:spLocks noGrp="1"/>
          </p:cNvSpPr>
          <p:nvPr>
            <p:ph type="sldNum" sz="quarter" idx="12"/>
          </p:nvPr>
        </p:nvSpPr>
        <p:spPr/>
        <p:txBody>
          <a:bodyPr/>
          <a:lstStyle/>
          <a:p>
            <a:fld id="{29E49BD9-A789-9148-B663-B843E630A9C4}" type="slidenum">
              <a:rPr lang="en-US" smtClean="0"/>
              <a:t>22</a:t>
            </a:fld>
            <a:endParaRPr lang="en-US"/>
          </a:p>
        </p:txBody>
      </p:sp>
    </p:spTree>
    <p:extLst>
      <p:ext uri="{BB962C8B-B14F-4D97-AF65-F5344CB8AC3E}">
        <p14:creationId xmlns:p14="http://schemas.microsoft.com/office/powerpoint/2010/main" val="75521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10" grpId="0"/>
      <p:bldP spid="10" grpId="1"/>
      <p:bldP spid="16"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2FC40-59B1-1B45-A149-AFD864C4EC1F}"/>
              </a:ext>
            </a:extLst>
          </p:cNvPr>
          <p:cNvSpPr>
            <a:spLocks noGrp="1"/>
          </p:cNvSpPr>
          <p:nvPr>
            <p:ph type="title"/>
          </p:nvPr>
        </p:nvSpPr>
        <p:spPr>
          <a:xfrm>
            <a:off x="583557" y="2997842"/>
            <a:ext cx="2726803" cy="1325563"/>
          </a:xfrm>
        </p:spPr>
        <p:txBody>
          <a:bodyPr/>
          <a:lstStyle/>
          <a:p>
            <a:r>
              <a:rPr lang="en-US" b="1" dirty="0"/>
              <a:t>Summary</a:t>
            </a:r>
          </a:p>
        </p:txBody>
      </p:sp>
      <p:sp>
        <p:nvSpPr>
          <p:cNvPr id="24" name="TextBox 23">
            <a:extLst>
              <a:ext uri="{FF2B5EF4-FFF2-40B4-BE49-F238E27FC236}">
                <a16:creationId xmlns:a16="http://schemas.microsoft.com/office/drawing/2014/main" id="{6C258CE2-EBBD-1A4D-84BF-E8B6EBCB728C}"/>
              </a:ext>
            </a:extLst>
          </p:cNvPr>
          <p:cNvSpPr txBox="1"/>
          <p:nvPr/>
        </p:nvSpPr>
        <p:spPr>
          <a:xfrm>
            <a:off x="8642821" y="1620494"/>
            <a:ext cx="2644774" cy="923330"/>
          </a:xfrm>
          <a:prstGeom prst="rect">
            <a:avLst/>
          </a:prstGeom>
          <a:noFill/>
        </p:spPr>
        <p:txBody>
          <a:bodyPr wrap="square" rtlCol="0">
            <a:spAutoFit/>
          </a:bodyPr>
          <a:lstStyle/>
          <a:p>
            <a:pPr algn="ctr"/>
            <a:r>
              <a:rPr lang="en-US" sz="5400" dirty="0"/>
              <a:t>💯 </a:t>
            </a:r>
            <a:r>
              <a:rPr lang="en-US" sz="2800" dirty="0"/>
              <a:t>VS.</a:t>
            </a:r>
            <a:r>
              <a:rPr lang="en-US" sz="5400" dirty="0"/>
              <a:t> 👀</a:t>
            </a:r>
          </a:p>
        </p:txBody>
      </p:sp>
      <p:sp>
        <p:nvSpPr>
          <p:cNvPr id="36" name="TextBox 35">
            <a:extLst>
              <a:ext uri="{FF2B5EF4-FFF2-40B4-BE49-F238E27FC236}">
                <a16:creationId xmlns:a16="http://schemas.microsoft.com/office/drawing/2014/main" id="{28740203-AB07-4B4E-865E-641562C696AB}"/>
              </a:ext>
            </a:extLst>
          </p:cNvPr>
          <p:cNvSpPr txBox="1"/>
          <p:nvPr/>
        </p:nvSpPr>
        <p:spPr>
          <a:xfrm>
            <a:off x="3861193" y="5893680"/>
            <a:ext cx="2776618" cy="584775"/>
          </a:xfrm>
          <a:prstGeom prst="rect">
            <a:avLst/>
          </a:prstGeom>
          <a:noFill/>
        </p:spPr>
        <p:txBody>
          <a:bodyPr wrap="square" rtlCol="0">
            <a:spAutoFit/>
          </a:bodyPr>
          <a:lstStyle/>
          <a:p>
            <a:r>
              <a:rPr lang="en-US" sz="3200" dirty="0"/>
              <a:t>Distinct-Match</a:t>
            </a:r>
          </a:p>
        </p:txBody>
      </p:sp>
      <p:sp>
        <p:nvSpPr>
          <p:cNvPr id="27" name="TextBox 26">
            <a:extLst>
              <a:ext uri="{FF2B5EF4-FFF2-40B4-BE49-F238E27FC236}">
                <a16:creationId xmlns:a16="http://schemas.microsoft.com/office/drawing/2014/main" id="{5B9ACCAC-845C-E14B-ABC7-E594B12DBC71}"/>
              </a:ext>
            </a:extLst>
          </p:cNvPr>
          <p:cNvSpPr txBox="1"/>
          <p:nvPr/>
        </p:nvSpPr>
        <p:spPr>
          <a:xfrm>
            <a:off x="8301928" y="3615714"/>
            <a:ext cx="2985667" cy="1077218"/>
          </a:xfrm>
          <a:prstGeom prst="rect">
            <a:avLst/>
          </a:prstGeom>
          <a:noFill/>
        </p:spPr>
        <p:txBody>
          <a:bodyPr wrap="square" rtlCol="0">
            <a:spAutoFit/>
          </a:bodyPr>
          <a:lstStyle/>
          <a:p>
            <a:r>
              <a:rPr lang="en-US" sz="3200" dirty="0"/>
              <a:t>Prelude</a:t>
            </a:r>
          </a:p>
          <a:p>
            <a:r>
              <a:rPr lang="en-US" sz="3200" b="1" dirty="0">
                <a:solidFill>
                  <a:schemeClr val="accent6"/>
                </a:solidFill>
              </a:rPr>
              <a:t>✓</a:t>
            </a:r>
            <a:r>
              <a:rPr lang="en-US" sz="3200" b="1" dirty="0"/>
              <a:t>  </a:t>
            </a:r>
            <a:r>
              <a:rPr lang="en-US" sz="3200" b="1" dirty="0">
                <a:solidFill>
                  <a:srgbClr val="C00000"/>
                </a:solidFill>
              </a:rPr>
              <a:t>✗</a:t>
            </a:r>
            <a:r>
              <a:rPr lang="en-US" sz="3200" b="1" dirty="0"/>
              <a:t> </a:t>
            </a:r>
          </a:p>
        </p:txBody>
      </p:sp>
      <p:cxnSp>
        <p:nvCxnSpPr>
          <p:cNvPr id="33" name="Straight Connector 32">
            <a:extLst>
              <a:ext uri="{FF2B5EF4-FFF2-40B4-BE49-F238E27FC236}">
                <a16:creationId xmlns:a16="http://schemas.microsoft.com/office/drawing/2014/main" id="{A1F53DEB-889D-2C40-BEF8-E00164FA8555}"/>
              </a:ext>
            </a:extLst>
          </p:cNvPr>
          <p:cNvCxnSpPr/>
          <p:nvPr/>
        </p:nvCxnSpPr>
        <p:spPr>
          <a:xfrm>
            <a:off x="3477718" y="3237875"/>
            <a:ext cx="81846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itle 1">
            <a:extLst>
              <a:ext uri="{FF2B5EF4-FFF2-40B4-BE49-F238E27FC236}">
                <a16:creationId xmlns:a16="http://schemas.microsoft.com/office/drawing/2014/main" id="{9C7A90EC-AAE6-314F-9C86-EF5396286713}"/>
              </a:ext>
            </a:extLst>
          </p:cNvPr>
          <p:cNvSpPr txBox="1">
            <a:spLocks/>
          </p:cNvSpPr>
          <p:nvPr/>
        </p:nvSpPr>
        <p:spPr>
          <a:xfrm>
            <a:off x="583557" y="2997842"/>
            <a:ext cx="27268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Thank you!</a:t>
            </a:r>
          </a:p>
        </p:txBody>
      </p:sp>
      <p:grpSp>
        <p:nvGrpSpPr>
          <p:cNvPr id="89" name="Group 88">
            <a:extLst>
              <a:ext uri="{FF2B5EF4-FFF2-40B4-BE49-F238E27FC236}">
                <a16:creationId xmlns:a16="http://schemas.microsoft.com/office/drawing/2014/main" id="{B5A09E93-1936-174B-9799-2DC5B8EB5C04}"/>
              </a:ext>
            </a:extLst>
          </p:cNvPr>
          <p:cNvGrpSpPr/>
          <p:nvPr/>
        </p:nvGrpSpPr>
        <p:grpSpPr>
          <a:xfrm>
            <a:off x="3147004" y="3917590"/>
            <a:ext cx="3133234" cy="1781220"/>
            <a:chOff x="3147004" y="3917590"/>
            <a:chExt cx="3133234" cy="1781220"/>
          </a:xfrm>
        </p:grpSpPr>
        <p:grpSp>
          <p:nvGrpSpPr>
            <p:cNvPr id="37" name="Group 36">
              <a:extLst>
                <a:ext uri="{FF2B5EF4-FFF2-40B4-BE49-F238E27FC236}">
                  <a16:creationId xmlns:a16="http://schemas.microsoft.com/office/drawing/2014/main" id="{DA0796D8-674E-9846-B6BA-667B0ECF4C31}"/>
                </a:ext>
              </a:extLst>
            </p:cNvPr>
            <p:cNvGrpSpPr/>
            <p:nvPr/>
          </p:nvGrpSpPr>
          <p:grpSpPr>
            <a:xfrm>
              <a:off x="4329022" y="3917590"/>
              <a:ext cx="1951216" cy="1781220"/>
              <a:chOff x="4329022" y="3917590"/>
              <a:chExt cx="1951216" cy="1781220"/>
            </a:xfrm>
          </p:grpSpPr>
          <p:sp>
            <p:nvSpPr>
              <p:cNvPr id="81" name="Rectangle 80">
                <a:extLst>
                  <a:ext uri="{FF2B5EF4-FFF2-40B4-BE49-F238E27FC236}">
                    <a16:creationId xmlns:a16="http://schemas.microsoft.com/office/drawing/2014/main" id="{FDC7677D-F190-914E-80F9-C5918781F3C4}"/>
                  </a:ext>
                </a:extLst>
              </p:cNvPr>
              <p:cNvSpPr/>
              <p:nvPr/>
            </p:nvSpPr>
            <p:spPr>
              <a:xfrm>
                <a:off x="4329022" y="4780678"/>
                <a:ext cx="1771607" cy="4910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Distinct-Match</a:t>
                </a:r>
              </a:p>
            </p:txBody>
          </p:sp>
          <p:sp>
            <p:nvSpPr>
              <p:cNvPr id="82" name="TextBox 81">
                <a:extLst>
                  <a:ext uri="{FF2B5EF4-FFF2-40B4-BE49-F238E27FC236}">
                    <a16:creationId xmlns:a16="http://schemas.microsoft.com/office/drawing/2014/main" id="{924D257A-A922-8A4F-B6D9-C866ADFA555C}"/>
                  </a:ext>
                </a:extLst>
              </p:cNvPr>
              <p:cNvSpPr txBox="1"/>
              <p:nvPr/>
            </p:nvSpPr>
            <p:spPr>
              <a:xfrm>
                <a:off x="4484139" y="3917590"/>
                <a:ext cx="555158" cy="369332"/>
              </a:xfrm>
              <a:prstGeom prst="rect">
                <a:avLst/>
              </a:prstGeom>
              <a:noFill/>
            </p:spPr>
            <p:txBody>
              <a:bodyPr wrap="square" rtlCol="0">
                <a:spAutoFit/>
              </a:bodyPr>
              <a:lstStyle/>
              <a:p>
                <a:pPr algn="ctr"/>
                <a:r>
                  <a:rPr lang="en-US" b="1" dirty="0"/>
                  <a:t>M</a:t>
                </a:r>
              </a:p>
            </p:txBody>
          </p:sp>
          <p:sp>
            <p:nvSpPr>
              <p:cNvPr id="83" name="TextBox 82">
                <a:extLst>
                  <a:ext uri="{FF2B5EF4-FFF2-40B4-BE49-F238E27FC236}">
                    <a16:creationId xmlns:a16="http://schemas.microsoft.com/office/drawing/2014/main" id="{17793767-C447-D646-8E25-6E07C0FB9DA1}"/>
                  </a:ext>
                </a:extLst>
              </p:cNvPr>
              <p:cNvSpPr txBox="1"/>
              <p:nvPr/>
            </p:nvSpPr>
            <p:spPr>
              <a:xfrm>
                <a:off x="4990313" y="3926544"/>
                <a:ext cx="1289925" cy="338554"/>
              </a:xfrm>
              <a:prstGeom prst="rect">
                <a:avLst/>
              </a:prstGeom>
              <a:noFill/>
            </p:spPr>
            <p:txBody>
              <a:bodyPr wrap="square" rtlCol="0">
                <a:spAutoFit/>
              </a:bodyPr>
              <a:lstStyle/>
              <a:p>
                <a:pPr algn="ctr"/>
                <a:r>
                  <a:rPr lang="en-US" sz="1600" i="1" dirty="0"/>
                  <a:t>“No overlap”</a:t>
                </a:r>
              </a:p>
            </p:txBody>
          </p:sp>
          <p:cxnSp>
            <p:nvCxnSpPr>
              <p:cNvPr id="84" name="Straight Arrow Connector 83">
                <a:extLst>
                  <a:ext uri="{FF2B5EF4-FFF2-40B4-BE49-F238E27FC236}">
                    <a16:creationId xmlns:a16="http://schemas.microsoft.com/office/drawing/2014/main" id="{C5885FBA-0C1E-B043-897E-82D2E171DE19}"/>
                  </a:ext>
                </a:extLst>
              </p:cNvPr>
              <p:cNvCxnSpPr>
                <a:stCxn id="82" idx="2"/>
              </p:cNvCxnSpPr>
              <p:nvPr/>
            </p:nvCxnSpPr>
            <p:spPr>
              <a:xfrm>
                <a:off x="4761718" y="4286922"/>
                <a:ext cx="1" cy="4937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5A4D496-CE9F-8B4A-A9BE-9AF144976EA3}"/>
                  </a:ext>
                </a:extLst>
              </p:cNvPr>
              <p:cNvCxnSpPr>
                <a:cxnSpLocks/>
              </p:cNvCxnSpPr>
              <p:nvPr/>
            </p:nvCxnSpPr>
            <p:spPr>
              <a:xfrm>
                <a:off x="5635276" y="4222019"/>
                <a:ext cx="0" cy="558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D020166-C192-EE48-9BDE-8F52D6CAC13B}"/>
                  </a:ext>
                </a:extLst>
              </p:cNvPr>
              <p:cNvCxnSpPr>
                <a:cxnSpLocks/>
                <a:stCxn id="81" idx="2"/>
              </p:cNvCxnSpPr>
              <p:nvPr/>
            </p:nvCxnSpPr>
            <p:spPr>
              <a:xfrm>
                <a:off x="5214826" y="5271738"/>
                <a:ext cx="0" cy="427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0626FC26-130A-664F-B8FA-74CAC68F5A10}"/>
                </a:ext>
              </a:extLst>
            </p:cNvPr>
            <p:cNvSpPr txBox="1"/>
            <p:nvPr/>
          </p:nvSpPr>
          <p:spPr>
            <a:xfrm>
              <a:off x="3147004" y="4434931"/>
              <a:ext cx="1291464" cy="338554"/>
            </a:xfrm>
            <a:prstGeom prst="rect">
              <a:avLst/>
            </a:prstGeom>
            <a:noFill/>
          </p:spPr>
          <p:txBody>
            <a:bodyPr wrap="square" rtlCol="0">
              <a:spAutoFit/>
            </a:bodyPr>
            <a:lstStyle/>
            <a:p>
              <a:pPr algn="ctr"/>
              <a:r>
                <a:rPr lang="en-US" sz="1600" dirty="0"/>
                <a:t>deflections</a:t>
              </a:r>
            </a:p>
          </p:txBody>
        </p:sp>
        <p:cxnSp>
          <p:nvCxnSpPr>
            <p:cNvPr id="41" name="Elbow Connector 40">
              <a:extLst>
                <a:ext uri="{FF2B5EF4-FFF2-40B4-BE49-F238E27FC236}">
                  <a16:creationId xmlns:a16="http://schemas.microsoft.com/office/drawing/2014/main" id="{37F11531-19C6-7141-8693-A30F618561DF}"/>
                </a:ext>
              </a:extLst>
            </p:cNvPr>
            <p:cNvCxnSpPr>
              <a:stCxn id="39" idx="2"/>
              <a:endCxn id="81" idx="1"/>
            </p:cNvCxnSpPr>
            <p:nvPr/>
          </p:nvCxnSpPr>
          <p:spPr>
            <a:xfrm rot="16200000" flipH="1">
              <a:off x="3934518" y="4631703"/>
              <a:ext cx="252723" cy="53628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02426FF3-4359-CE46-8DAE-2AD5A8F0823B}"/>
              </a:ext>
            </a:extLst>
          </p:cNvPr>
          <p:cNvGrpSpPr/>
          <p:nvPr/>
        </p:nvGrpSpPr>
        <p:grpSpPr>
          <a:xfrm>
            <a:off x="3792736" y="391880"/>
            <a:ext cx="3226624" cy="2352239"/>
            <a:chOff x="7467599" y="797404"/>
            <a:chExt cx="4405771" cy="3554573"/>
          </a:xfrm>
        </p:grpSpPr>
        <p:cxnSp>
          <p:nvCxnSpPr>
            <p:cNvPr id="91" name="Straight Connector 90">
              <a:extLst>
                <a:ext uri="{FF2B5EF4-FFF2-40B4-BE49-F238E27FC236}">
                  <a16:creationId xmlns:a16="http://schemas.microsoft.com/office/drawing/2014/main" id="{2869A094-F653-B648-B09A-7AD04DB1C5B4}"/>
                </a:ext>
              </a:extLst>
            </p:cNvPr>
            <p:cNvCxnSpPr>
              <a:cxnSpLocks/>
              <a:stCxn id="107" idx="3"/>
              <a:endCxn id="108" idx="7"/>
            </p:cNvCxnSpPr>
            <p:nvPr/>
          </p:nvCxnSpPr>
          <p:spPr>
            <a:xfrm flipH="1">
              <a:off x="8753120" y="1248929"/>
              <a:ext cx="703579" cy="815797"/>
            </a:xfrm>
            <a:prstGeom prst="line">
              <a:avLst/>
            </a:prstGeom>
            <a:ln w="57150">
              <a:solidFill>
                <a:schemeClr val="tx1">
                  <a:alpha val="25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08D8045-5E68-6F46-83AC-BEB1A526CE9F}"/>
                </a:ext>
              </a:extLst>
            </p:cNvPr>
            <p:cNvCxnSpPr>
              <a:cxnSpLocks/>
              <a:stCxn id="107" idx="5"/>
              <a:endCxn id="105" idx="1"/>
            </p:cNvCxnSpPr>
            <p:nvPr/>
          </p:nvCxnSpPr>
          <p:spPr>
            <a:xfrm>
              <a:off x="9832055" y="1248929"/>
              <a:ext cx="781319" cy="818530"/>
            </a:xfrm>
            <a:prstGeom prst="line">
              <a:avLst/>
            </a:prstGeom>
            <a:ln w="57150">
              <a:solidFill>
                <a:schemeClr val="tx1">
                  <a:alpha val="25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93" name="Rounded Rectangle 92">
              <a:extLst>
                <a:ext uri="{FF2B5EF4-FFF2-40B4-BE49-F238E27FC236}">
                  <a16:creationId xmlns:a16="http://schemas.microsoft.com/office/drawing/2014/main" id="{2DFC03E6-0B59-9944-B915-D7C3350FE2F8}"/>
                </a:ext>
              </a:extLst>
            </p:cNvPr>
            <p:cNvSpPr/>
            <p:nvPr/>
          </p:nvSpPr>
          <p:spPr>
            <a:xfrm>
              <a:off x="10574766" y="2742465"/>
              <a:ext cx="1298604" cy="746452"/>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bg1"/>
                </a:solidFill>
              </a:endParaRPr>
            </a:p>
          </p:txBody>
        </p:sp>
        <p:sp>
          <p:nvSpPr>
            <p:cNvPr id="94" name="Rounded Rectangle 93">
              <a:extLst>
                <a:ext uri="{FF2B5EF4-FFF2-40B4-BE49-F238E27FC236}">
                  <a16:creationId xmlns:a16="http://schemas.microsoft.com/office/drawing/2014/main" id="{03F20256-D53E-7547-B553-46986FC475C5}"/>
                </a:ext>
              </a:extLst>
            </p:cNvPr>
            <p:cNvSpPr/>
            <p:nvPr/>
          </p:nvSpPr>
          <p:spPr>
            <a:xfrm>
              <a:off x="7467599" y="2742465"/>
              <a:ext cx="1298604" cy="746452"/>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bg1"/>
                </a:solidFill>
              </a:endParaRPr>
            </a:p>
          </p:txBody>
        </p:sp>
        <p:sp>
          <p:nvSpPr>
            <p:cNvPr id="95" name="TextBox 94">
              <a:extLst>
                <a:ext uri="{FF2B5EF4-FFF2-40B4-BE49-F238E27FC236}">
                  <a16:creationId xmlns:a16="http://schemas.microsoft.com/office/drawing/2014/main" id="{B127F4FB-7236-B84F-8328-AF96561A71E8}"/>
                </a:ext>
              </a:extLst>
            </p:cNvPr>
            <p:cNvSpPr txBox="1"/>
            <p:nvPr/>
          </p:nvSpPr>
          <p:spPr>
            <a:xfrm>
              <a:off x="7621032" y="2894670"/>
              <a:ext cx="746247" cy="465096"/>
            </a:xfrm>
            <a:prstGeom prst="rect">
              <a:avLst/>
            </a:prstGeom>
            <a:noFill/>
          </p:spPr>
          <p:txBody>
            <a:bodyPr wrap="square" rtlCol="0">
              <a:spAutoFit/>
            </a:bodyPr>
            <a:lstStyle/>
            <a:p>
              <a:r>
                <a:rPr lang="en-US" sz="1400" dirty="0"/>
                <a:t>SDX</a:t>
              </a:r>
              <a:r>
                <a:rPr lang="en-US" sz="1400" baseline="-25000" dirty="0"/>
                <a:t>1</a:t>
              </a:r>
            </a:p>
          </p:txBody>
        </p:sp>
        <p:sp>
          <p:nvSpPr>
            <p:cNvPr id="96" name="TextBox 95">
              <a:extLst>
                <a:ext uri="{FF2B5EF4-FFF2-40B4-BE49-F238E27FC236}">
                  <a16:creationId xmlns:a16="http://schemas.microsoft.com/office/drawing/2014/main" id="{2815CBE5-0FB5-734D-AB49-671BC7E95399}"/>
                </a:ext>
              </a:extLst>
            </p:cNvPr>
            <p:cNvSpPr txBox="1"/>
            <p:nvPr/>
          </p:nvSpPr>
          <p:spPr>
            <a:xfrm>
              <a:off x="10946342" y="2894670"/>
              <a:ext cx="799124" cy="465096"/>
            </a:xfrm>
            <a:prstGeom prst="rect">
              <a:avLst/>
            </a:prstGeom>
            <a:noFill/>
          </p:spPr>
          <p:txBody>
            <a:bodyPr wrap="square" rtlCol="0">
              <a:spAutoFit/>
            </a:bodyPr>
            <a:lstStyle/>
            <a:p>
              <a:pPr algn="r"/>
              <a:r>
                <a:rPr lang="en-US" sz="1400" dirty="0"/>
                <a:t>SDX</a:t>
              </a:r>
              <a:r>
                <a:rPr lang="en-US" sz="1400" baseline="-25000" dirty="0"/>
                <a:t>2</a:t>
              </a:r>
            </a:p>
          </p:txBody>
        </p:sp>
        <p:cxnSp>
          <p:nvCxnSpPr>
            <p:cNvPr id="97" name="Straight Connector 96">
              <a:extLst>
                <a:ext uri="{FF2B5EF4-FFF2-40B4-BE49-F238E27FC236}">
                  <a16:creationId xmlns:a16="http://schemas.microsoft.com/office/drawing/2014/main" id="{2C2E190F-9259-0946-A5B0-119196C89185}"/>
                </a:ext>
              </a:extLst>
            </p:cNvPr>
            <p:cNvCxnSpPr>
              <a:cxnSpLocks/>
              <a:stCxn id="108" idx="5"/>
            </p:cNvCxnSpPr>
            <p:nvPr/>
          </p:nvCxnSpPr>
          <p:spPr>
            <a:xfrm>
              <a:off x="8753120" y="2438781"/>
              <a:ext cx="2005543" cy="15791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6392CBD-6187-1943-9925-28BC549BAB63}"/>
                </a:ext>
              </a:extLst>
            </p:cNvPr>
            <p:cNvCxnSpPr>
              <a:cxnSpLocks/>
            </p:cNvCxnSpPr>
            <p:nvPr/>
          </p:nvCxnSpPr>
          <p:spPr>
            <a:xfrm flipH="1">
              <a:off x="8674500" y="2319713"/>
              <a:ext cx="2010604" cy="16493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BFE2F28-8A7D-2244-8F42-C4E23BB74B9A}"/>
                </a:ext>
              </a:extLst>
            </p:cNvPr>
            <p:cNvCxnSpPr>
              <a:cxnSpLocks/>
              <a:stCxn id="108" idx="5"/>
            </p:cNvCxnSpPr>
            <p:nvPr/>
          </p:nvCxnSpPr>
          <p:spPr>
            <a:xfrm>
              <a:off x="8753120" y="2438781"/>
              <a:ext cx="1931985" cy="1530261"/>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78A8CBB-1D5B-B740-98C5-5EEE9B1B7640}"/>
                </a:ext>
              </a:extLst>
            </p:cNvPr>
            <p:cNvCxnSpPr>
              <a:cxnSpLocks/>
            </p:cNvCxnSpPr>
            <p:nvPr/>
          </p:nvCxnSpPr>
          <p:spPr>
            <a:xfrm flipH="1">
              <a:off x="8565441" y="2417451"/>
              <a:ext cx="2009325" cy="1670029"/>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105D735-C7A4-F544-B47F-8DAD303558CC}"/>
                </a:ext>
              </a:extLst>
            </p:cNvPr>
            <p:cNvCxnSpPr>
              <a:cxnSpLocks/>
              <a:stCxn id="108" idx="1"/>
              <a:endCxn id="109" idx="3"/>
            </p:cNvCxnSpPr>
            <p:nvPr/>
          </p:nvCxnSpPr>
          <p:spPr>
            <a:xfrm>
              <a:off x="8565441" y="2515687"/>
              <a:ext cx="2198" cy="13375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4EEE0C5-802C-D64B-9C54-BCD5C7F5E90D}"/>
                </a:ext>
              </a:extLst>
            </p:cNvPr>
            <p:cNvCxnSpPr>
              <a:cxnSpLocks/>
              <a:stCxn id="108" idx="1"/>
              <a:endCxn id="109" idx="3"/>
            </p:cNvCxnSpPr>
            <p:nvPr/>
          </p:nvCxnSpPr>
          <p:spPr>
            <a:xfrm>
              <a:off x="8565441" y="2515687"/>
              <a:ext cx="2198" cy="133754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DD1EDDE-2304-D244-A3F3-D162E48B9B47}"/>
                </a:ext>
              </a:extLst>
            </p:cNvPr>
            <p:cNvCxnSpPr>
              <a:cxnSpLocks/>
              <a:stCxn id="105" idx="1"/>
              <a:endCxn id="106" idx="3"/>
            </p:cNvCxnSpPr>
            <p:nvPr/>
          </p:nvCxnSpPr>
          <p:spPr>
            <a:xfrm>
              <a:off x="10801053" y="2518420"/>
              <a:ext cx="0" cy="1334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C1DF73E4-7709-F343-9C25-C251EDF24ADB}"/>
                </a:ext>
              </a:extLst>
            </p:cNvPr>
            <p:cNvCxnSpPr>
              <a:cxnSpLocks/>
              <a:stCxn id="105" idx="1"/>
              <a:endCxn id="106" idx="3"/>
            </p:cNvCxnSpPr>
            <p:nvPr/>
          </p:nvCxnSpPr>
          <p:spPr>
            <a:xfrm>
              <a:off x="10801053" y="2518420"/>
              <a:ext cx="0" cy="1334809"/>
            </a:xfrm>
            <a:prstGeom prst="straightConnector1">
              <a:avLst/>
            </a:prstGeom>
            <a:ln w="57150">
              <a:solidFill>
                <a:srgbClr val="B97AE6"/>
              </a:solidFill>
              <a:tailEnd type="arrow"/>
            </a:ln>
          </p:spPr>
          <p:style>
            <a:lnRef idx="1">
              <a:schemeClr val="accent1"/>
            </a:lnRef>
            <a:fillRef idx="0">
              <a:schemeClr val="accent1"/>
            </a:fillRef>
            <a:effectRef idx="0">
              <a:schemeClr val="accent1"/>
            </a:effectRef>
            <a:fontRef idx="minor">
              <a:schemeClr val="tx1"/>
            </a:fontRef>
          </p:style>
        </p:cxnSp>
        <p:sp>
          <p:nvSpPr>
            <p:cNvPr id="105" name="Oval 4">
              <a:extLst>
                <a:ext uri="{FF2B5EF4-FFF2-40B4-BE49-F238E27FC236}">
                  <a16:creationId xmlns:a16="http://schemas.microsoft.com/office/drawing/2014/main" id="{412D3E8C-CDD9-BF4D-A3D2-FAD818483C1F}"/>
                </a:ext>
              </a:extLst>
            </p:cNvPr>
            <p:cNvSpPr/>
            <p:nvPr/>
          </p:nvSpPr>
          <p:spPr>
            <a:xfrm>
              <a:off x="10535635" y="1989989"/>
              <a:ext cx="530836" cy="5289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N</a:t>
              </a:r>
            </a:p>
          </p:txBody>
        </p:sp>
        <p:sp>
          <p:nvSpPr>
            <p:cNvPr id="106" name="Oval 5">
              <a:extLst>
                <a:ext uri="{FF2B5EF4-FFF2-40B4-BE49-F238E27FC236}">
                  <a16:creationId xmlns:a16="http://schemas.microsoft.com/office/drawing/2014/main" id="{1C5046F9-EA20-7A47-9804-F9A48E505861}"/>
                </a:ext>
              </a:extLst>
            </p:cNvPr>
            <p:cNvSpPr/>
            <p:nvPr/>
          </p:nvSpPr>
          <p:spPr>
            <a:xfrm>
              <a:off x="10535635" y="3822983"/>
              <a:ext cx="530836" cy="5289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a:t>
              </a:r>
            </a:p>
          </p:txBody>
        </p:sp>
        <p:sp>
          <p:nvSpPr>
            <p:cNvPr id="107" name="Oval 8">
              <a:extLst>
                <a:ext uri="{FF2B5EF4-FFF2-40B4-BE49-F238E27FC236}">
                  <a16:creationId xmlns:a16="http://schemas.microsoft.com/office/drawing/2014/main" id="{BCDF7B56-A88F-864E-8721-71745A076ACF}"/>
                </a:ext>
              </a:extLst>
            </p:cNvPr>
            <p:cNvSpPr/>
            <p:nvPr/>
          </p:nvSpPr>
          <p:spPr>
            <a:xfrm>
              <a:off x="9378959" y="797404"/>
              <a:ext cx="530836" cy="5289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ln w="0"/>
                  <a:solidFill>
                    <a:schemeClr val="bg1"/>
                  </a:solidFill>
                  <a:effectLst>
                    <a:outerShdw blurRad="38100" dist="25400" dir="5400000" algn="ctr" rotWithShape="0">
                      <a:srgbClr val="6E747A">
                        <a:alpha val="43000"/>
                      </a:srgbClr>
                    </a:outerShdw>
                  </a:effectLst>
                </a:rPr>
                <a:t>Z</a:t>
              </a:r>
            </a:p>
          </p:txBody>
        </p:sp>
        <p:sp>
          <p:nvSpPr>
            <p:cNvPr id="108" name="Oval 11">
              <a:extLst>
                <a:ext uri="{FF2B5EF4-FFF2-40B4-BE49-F238E27FC236}">
                  <a16:creationId xmlns:a16="http://schemas.microsoft.com/office/drawing/2014/main" id="{890882C1-98C8-C94A-891A-B516FCE22790}"/>
                </a:ext>
              </a:extLst>
            </p:cNvPr>
            <p:cNvSpPr/>
            <p:nvPr/>
          </p:nvSpPr>
          <p:spPr>
            <a:xfrm>
              <a:off x="8300024" y="1987256"/>
              <a:ext cx="530836" cy="5289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B</a:t>
              </a:r>
            </a:p>
          </p:txBody>
        </p:sp>
        <p:sp>
          <p:nvSpPr>
            <p:cNvPr id="109" name="Oval 12">
              <a:extLst>
                <a:ext uri="{FF2B5EF4-FFF2-40B4-BE49-F238E27FC236}">
                  <a16:creationId xmlns:a16="http://schemas.microsoft.com/office/drawing/2014/main" id="{A8381B39-18D5-0243-A445-6062515E6DBB}"/>
                </a:ext>
              </a:extLst>
            </p:cNvPr>
            <p:cNvSpPr/>
            <p:nvPr/>
          </p:nvSpPr>
          <p:spPr>
            <a:xfrm>
              <a:off x="8302221" y="3822983"/>
              <a:ext cx="530836" cy="5289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A</a:t>
              </a:r>
            </a:p>
          </p:txBody>
        </p:sp>
      </p:grpSp>
      <p:grpSp>
        <p:nvGrpSpPr>
          <p:cNvPr id="116" name="Group 115">
            <a:extLst>
              <a:ext uri="{FF2B5EF4-FFF2-40B4-BE49-F238E27FC236}">
                <a16:creationId xmlns:a16="http://schemas.microsoft.com/office/drawing/2014/main" id="{0CCFC488-E312-DF41-89BF-73953DA37547}"/>
              </a:ext>
            </a:extLst>
          </p:cNvPr>
          <p:cNvGrpSpPr/>
          <p:nvPr/>
        </p:nvGrpSpPr>
        <p:grpSpPr>
          <a:xfrm>
            <a:off x="8016946" y="4693879"/>
            <a:ext cx="3211710" cy="2077202"/>
            <a:chOff x="6541577" y="2102981"/>
            <a:chExt cx="5231323" cy="3496354"/>
          </a:xfrm>
        </p:grpSpPr>
        <p:pic>
          <p:nvPicPr>
            <p:cNvPr id="111" name="Picture 110">
              <a:extLst>
                <a:ext uri="{FF2B5EF4-FFF2-40B4-BE49-F238E27FC236}">
                  <a16:creationId xmlns:a16="http://schemas.microsoft.com/office/drawing/2014/main" id="{11A74293-04D2-EE48-BB82-A5DBF227BEAC}"/>
                </a:ext>
              </a:extLst>
            </p:cNvPr>
            <p:cNvPicPr>
              <a:picLocks noChangeAspect="1"/>
            </p:cNvPicPr>
            <p:nvPr/>
          </p:nvPicPr>
          <p:blipFill rotWithShape="1">
            <a:blip r:embed="rId3">
              <a:duotone>
                <a:prstClr val="black"/>
                <a:schemeClr val="accent6">
                  <a:tint val="45000"/>
                  <a:satMod val="400000"/>
                </a:schemeClr>
              </a:duotone>
            </a:blip>
            <a:srcRect l="4118" t="15802" r="33423" b="12359"/>
            <a:stretch/>
          </p:blipFill>
          <p:spPr>
            <a:xfrm>
              <a:off x="6541577" y="2161065"/>
              <a:ext cx="5231323" cy="3438270"/>
            </a:xfrm>
            <a:prstGeom prst="rect">
              <a:avLst/>
            </a:prstGeom>
          </p:spPr>
        </p:pic>
        <p:pic>
          <p:nvPicPr>
            <p:cNvPr id="112" name="Picture 111">
              <a:extLst>
                <a:ext uri="{FF2B5EF4-FFF2-40B4-BE49-F238E27FC236}">
                  <a16:creationId xmlns:a16="http://schemas.microsoft.com/office/drawing/2014/main" id="{A152754A-E6DD-CE42-B344-2B400A26AD32}"/>
                </a:ext>
              </a:extLst>
            </p:cNvPr>
            <p:cNvPicPr>
              <a:picLocks noChangeAspect="1"/>
            </p:cNvPicPr>
            <p:nvPr/>
          </p:nvPicPr>
          <p:blipFill rotWithShape="1">
            <a:blip r:embed="rId4">
              <a:duotone>
                <a:prstClr val="black"/>
                <a:schemeClr val="accent6">
                  <a:tint val="45000"/>
                  <a:satMod val="400000"/>
                </a:schemeClr>
              </a:duotone>
            </a:blip>
            <a:srcRect l="72834" t="38035" r="6002" b="43755"/>
            <a:stretch/>
          </p:blipFill>
          <p:spPr>
            <a:xfrm>
              <a:off x="9669735" y="2328312"/>
              <a:ext cx="1935879" cy="951806"/>
            </a:xfrm>
            <a:prstGeom prst="rect">
              <a:avLst/>
            </a:prstGeom>
          </p:spPr>
        </p:pic>
        <p:sp>
          <p:nvSpPr>
            <p:cNvPr id="113" name="TextBox 112">
              <a:extLst>
                <a:ext uri="{FF2B5EF4-FFF2-40B4-BE49-F238E27FC236}">
                  <a16:creationId xmlns:a16="http://schemas.microsoft.com/office/drawing/2014/main" id="{046FB0F0-5CB0-3049-B6A3-05814A1A6B7E}"/>
                </a:ext>
              </a:extLst>
            </p:cNvPr>
            <p:cNvSpPr txBox="1"/>
            <p:nvPr/>
          </p:nvSpPr>
          <p:spPr>
            <a:xfrm>
              <a:off x="7857066" y="2102981"/>
              <a:ext cx="1038578" cy="518051"/>
            </a:xfrm>
            <a:prstGeom prst="rect">
              <a:avLst/>
            </a:prstGeom>
            <a:noFill/>
          </p:spPr>
          <p:txBody>
            <a:bodyPr wrap="square" rtlCol="0">
              <a:spAutoFit/>
            </a:bodyPr>
            <a:lstStyle/>
            <a:p>
              <a:pPr algn="ctr"/>
              <a:r>
                <a:rPr lang="en-US" sz="1400" dirty="0"/>
                <a:t>28%</a:t>
              </a:r>
            </a:p>
          </p:txBody>
        </p:sp>
        <p:sp>
          <p:nvSpPr>
            <p:cNvPr id="114" name="TextBox 113">
              <a:extLst>
                <a:ext uri="{FF2B5EF4-FFF2-40B4-BE49-F238E27FC236}">
                  <a16:creationId xmlns:a16="http://schemas.microsoft.com/office/drawing/2014/main" id="{DB8415D3-849F-914C-B2D3-E8D7E7AE4462}"/>
                </a:ext>
              </a:extLst>
            </p:cNvPr>
            <p:cNvSpPr txBox="1"/>
            <p:nvPr/>
          </p:nvSpPr>
          <p:spPr>
            <a:xfrm>
              <a:off x="10118385" y="4449661"/>
              <a:ext cx="1038578" cy="518051"/>
            </a:xfrm>
            <a:prstGeom prst="rect">
              <a:avLst/>
            </a:prstGeom>
            <a:noFill/>
          </p:spPr>
          <p:txBody>
            <a:bodyPr wrap="square" rtlCol="0">
              <a:spAutoFit/>
            </a:bodyPr>
            <a:lstStyle/>
            <a:p>
              <a:pPr algn="ctr"/>
              <a:r>
                <a:rPr lang="en-US" sz="1400" dirty="0"/>
                <a:t>0.3%</a:t>
              </a:r>
            </a:p>
          </p:txBody>
        </p:sp>
        <p:sp>
          <p:nvSpPr>
            <p:cNvPr id="115" name="TextBox 114">
              <a:extLst>
                <a:ext uri="{FF2B5EF4-FFF2-40B4-BE49-F238E27FC236}">
                  <a16:creationId xmlns:a16="http://schemas.microsoft.com/office/drawing/2014/main" id="{5F21D318-1730-C043-ACDA-A2C0E26EC08B}"/>
                </a:ext>
              </a:extLst>
            </p:cNvPr>
            <p:cNvSpPr txBox="1"/>
            <p:nvPr/>
          </p:nvSpPr>
          <p:spPr>
            <a:xfrm>
              <a:off x="10118385" y="3831244"/>
              <a:ext cx="1038578" cy="518051"/>
            </a:xfrm>
            <a:prstGeom prst="rect">
              <a:avLst/>
            </a:prstGeom>
            <a:noFill/>
          </p:spPr>
          <p:txBody>
            <a:bodyPr wrap="square" rtlCol="0">
              <a:spAutoFit/>
            </a:bodyPr>
            <a:lstStyle/>
            <a:p>
              <a:pPr algn="ctr"/>
              <a:r>
                <a:rPr lang="en-US" sz="1400" dirty="0"/>
                <a:t>8%</a:t>
              </a:r>
            </a:p>
          </p:txBody>
        </p:sp>
      </p:grpSp>
    </p:spTree>
    <p:extLst>
      <p:ext uri="{BB962C8B-B14F-4D97-AF65-F5344CB8AC3E}">
        <p14:creationId xmlns:p14="http://schemas.microsoft.com/office/powerpoint/2010/main" val="237740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p:bldP spid="36" grpId="0"/>
      <p:bldP spid="27" grpId="0"/>
      <p:bldP spid="8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187703-5FA5-D94F-A6F1-5BD46E304C50}"/>
              </a:ext>
            </a:extLst>
          </p:cNvPr>
          <p:cNvSpPr>
            <a:spLocks noGrp="1"/>
          </p:cNvSpPr>
          <p:nvPr>
            <p:ph type="title"/>
          </p:nvPr>
        </p:nvSpPr>
        <p:spPr/>
        <p:txBody>
          <a:bodyPr/>
          <a:lstStyle/>
          <a:p>
            <a:r>
              <a:rPr lang="en-US" dirty="0"/>
              <a:t>Backup slides</a:t>
            </a:r>
          </a:p>
        </p:txBody>
      </p:sp>
    </p:spTree>
    <p:extLst>
      <p:ext uri="{BB962C8B-B14F-4D97-AF65-F5344CB8AC3E}">
        <p14:creationId xmlns:p14="http://schemas.microsoft.com/office/powerpoint/2010/main" val="2373612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D15C03-43A6-F043-8C52-26A729D56DA1}"/>
              </a:ext>
            </a:extLst>
          </p:cNvPr>
          <p:cNvSpPr>
            <a:spLocks noGrp="1"/>
          </p:cNvSpPr>
          <p:nvPr>
            <p:ph type="title"/>
          </p:nvPr>
        </p:nvSpPr>
        <p:spPr>
          <a:xfrm>
            <a:off x="838200" y="365125"/>
            <a:ext cx="10515600" cy="1325563"/>
          </a:xfrm>
        </p:spPr>
        <p:txBody>
          <a:bodyPr/>
          <a:lstStyle/>
          <a:p>
            <a:r>
              <a:rPr lang="en-US" dirty="0"/>
              <a:t>Distinct-Match benchmarks</a:t>
            </a:r>
          </a:p>
        </p:txBody>
      </p:sp>
      <p:graphicFrame>
        <p:nvGraphicFramePr>
          <p:cNvPr id="6" name="Content Placeholder 5">
            <a:extLst>
              <a:ext uri="{FF2B5EF4-FFF2-40B4-BE49-F238E27FC236}">
                <a16:creationId xmlns:a16="http://schemas.microsoft.com/office/drawing/2014/main" id="{25842A1F-0EB1-3C46-8180-778663A2A349}"/>
              </a:ext>
            </a:extLst>
          </p:cNvPr>
          <p:cNvGraphicFramePr>
            <a:graphicFrameLocks noGrp="1"/>
          </p:cNvGraphicFramePr>
          <p:nvPr>
            <p:ph idx="1"/>
            <p:extLst>
              <p:ext uri="{D42A27DB-BD31-4B8C-83A1-F6EECF244321}">
                <p14:modId xmlns:p14="http://schemas.microsoft.com/office/powerpoint/2010/main" val="979637258"/>
              </p:ext>
            </p:extLst>
          </p:nvPr>
        </p:nvGraphicFramePr>
        <p:xfrm>
          <a:off x="1961992" y="2105277"/>
          <a:ext cx="9380519" cy="3627120"/>
        </p:xfrm>
        <a:graphic>
          <a:graphicData uri="http://schemas.openxmlformats.org/drawingml/2006/table">
            <a:tbl>
              <a:tblPr firstRow="1" firstCol="1" bandRow="1">
                <a:tableStyleId>{69C7853C-536D-4A76-A0AE-DD22124D55A5}</a:tableStyleId>
              </a:tblPr>
              <a:tblGrid>
                <a:gridCol w="1869374">
                  <a:extLst>
                    <a:ext uri="{9D8B030D-6E8A-4147-A177-3AD203B41FA5}">
                      <a16:colId xmlns:a16="http://schemas.microsoft.com/office/drawing/2014/main" val="4039149091"/>
                    </a:ext>
                  </a:extLst>
                </a:gridCol>
                <a:gridCol w="1502229">
                  <a:extLst>
                    <a:ext uri="{9D8B030D-6E8A-4147-A177-3AD203B41FA5}">
                      <a16:colId xmlns:a16="http://schemas.microsoft.com/office/drawing/2014/main" val="1650998351"/>
                    </a:ext>
                  </a:extLst>
                </a:gridCol>
                <a:gridCol w="1502229">
                  <a:extLst>
                    <a:ext uri="{9D8B030D-6E8A-4147-A177-3AD203B41FA5}">
                      <a16:colId xmlns:a16="http://schemas.microsoft.com/office/drawing/2014/main" val="2121623052"/>
                    </a:ext>
                  </a:extLst>
                </a:gridCol>
                <a:gridCol w="1502229">
                  <a:extLst>
                    <a:ext uri="{9D8B030D-6E8A-4147-A177-3AD203B41FA5}">
                      <a16:colId xmlns:a16="http://schemas.microsoft.com/office/drawing/2014/main" val="2345838624"/>
                    </a:ext>
                  </a:extLst>
                </a:gridCol>
                <a:gridCol w="1502229">
                  <a:extLst>
                    <a:ext uri="{9D8B030D-6E8A-4147-A177-3AD203B41FA5}">
                      <a16:colId xmlns:a16="http://schemas.microsoft.com/office/drawing/2014/main" val="1853033693"/>
                    </a:ext>
                  </a:extLst>
                </a:gridCol>
                <a:gridCol w="1502229">
                  <a:extLst>
                    <a:ext uri="{9D8B030D-6E8A-4147-A177-3AD203B41FA5}">
                      <a16:colId xmlns:a16="http://schemas.microsoft.com/office/drawing/2014/main" val="3256059762"/>
                    </a:ext>
                  </a:extLst>
                </a:gridCol>
              </a:tblGrid>
              <a:tr h="370840">
                <a:tc>
                  <a:txBody>
                    <a:bodyPr/>
                    <a:lstStyle/>
                    <a:p>
                      <a:pPr algn="ctr"/>
                      <a:endParaRPr lang="en-US" sz="2800" dirty="0"/>
                    </a:p>
                  </a:txBody>
                  <a:tcPr/>
                </a:tc>
                <a:tc>
                  <a:txBody>
                    <a:bodyPr/>
                    <a:lstStyle/>
                    <a:p>
                      <a:pPr algn="ctr"/>
                      <a:r>
                        <a:rPr lang="en-US" sz="2800" dirty="0"/>
                        <a:t>1</a:t>
                      </a:r>
                    </a:p>
                  </a:txBody>
                  <a:tcPr/>
                </a:tc>
                <a:tc>
                  <a:txBody>
                    <a:bodyPr/>
                    <a:lstStyle/>
                    <a:p>
                      <a:pPr algn="ctr"/>
                      <a:r>
                        <a:rPr lang="en-US" sz="2800" dirty="0"/>
                        <a:t>50</a:t>
                      </a:r>
                    </a:p>
                  </a:txBody>
                  <a:tcPr/>
                </a:tc>
                <a:tc>
                  <a:txBody>
                    <a:bodyPr/>
                    <a:lstStyle/>
                    <a:p>
                      <a:pPr algn="ctr"/>
                      <a:r>
                        <a:rPr lang="en-US" sz="2800" dirty="0"/>
                        <a:t>500</a:t>
                      </a:r>
                    </a:p>
                  </a:txBody>
                  <a:tcPr/>
                </a:tc>
                <a:tc>
                  <a:txBody>
                    <a:bodyPr/>
                    <a:lstStyle/>
                    <a:p>
                      <a:pPr algn="ctr"/>
                      <a:r>
                        <a:rPr lang="en-US" sz="2800" dirty="0"/>
                        <a:t>5000</a:t>
                      </a:r>
                    </a:p>
                  </a:txBody>
                  <a:tcPr/>
                </a:tc>
                <a:tc>
                  <a:txBody>
                    <a:bodyPr/>
                    <a:lstStyle/>
                    <a:p>
                      <a:pPr algn="ctr"/>
                      <a:r>
                        <a:rPr lang="en-US" sz="2800" dirty="0"/>
                        <a:t>Baseline</a:t>
                      </a:r>
                    </a:p>
                  </a:txBody>
                  <a:tcPr/>
                </a:tc>
                <a:extLst>
                  <a:ext uri="{0D108BD9-81ED-4DB2-BD59-A6C34878D82A}">
                    <a16:rowId xmlns:a16="http://schemas.microsoft.com/office/drawing/2014/main" val="628566648"/>
                  </a:ext>
                </a:extLst>
              </a:tr>
              <a:tr h="370840">
                <a:tc rowSpan="2">
                  <a:txBody>
                    <a:bodyPr/>
                    <a:lstStyle/>
                    <a:p>
                      <a:pPr algn="ctr"/>
                      <a:r>
                        <a:rPr lang="en-US" sz="2800" dirty="0"/>
                        <a:t>1 </a:t>
                      </a:r>
                      <a:r>
                        <a:rPr lang="en-US" sz="2800" dirty="0" err="1"/>
                        <a:t>ms</a:t>
                      </a:r>
                      <a:endParaRPr lang="en-US" sz="2800" dirty="0"/>
                    </a:p>
                  </a:txBody>
                  <a:tcPr anchor="ctr"/>
                </a:tc>
                <a:tc>
                  <a:txBody>
                    <a:bodyPr/>
                    <a:lstStyle/>
                    <a:p>
                      <a:pPr algn="ctr"/>
                      <a:r>
                        <a:rPr lang="en-US" sz="2800" dirty="0"/>
                        <a:t>2.75</a:t>
                      </a:r>
                    </a:p>
                  </a:txBody>
                  <a:tcPr/>
                </a:tc>
                <a:tc>
                  <a:txBody>
                    <a:bodyPr/>
                    <a:lstStyle/>
                    <a:p>
                      <a:pPr algn="ctr"/>
                      <a:r>
                        <a:rPr lang="en-US" sz="2800" dirty="0"/>
                        <a:t>12.6</a:t>
                      </a:r>
                    </a:p>
                  </a:txBody>
                  <a:tcPr/>
                </a:tc>
                <a:tc>
                  <a:txBody>
                    <a:bodyPr/>
                    <a:lstStyle/>
                    <a:p>
                      <a:pPr algn="ctr"/>
                      <a:r>
                        <a:rPr lang="en-US" sz="2800" dirty="0"/>
                        <a:t>94.5</a:t>
                      </a:r>
                    </a:p>
                  </a:txBody>
                  <a:tcPr/>
                </a:tc>
                <a:tc>
                  <a:txBody>
                    <a:bodyPr/>
                    <a:lstStyle/>
                    <a:p>
                      <a:pPr algn="ctr"/>
                      <a:r>
                        <a:rPr lang="en-US" sz="2800" dirty="0"/>
                        <a:t>1033</a:t>
                      </a:r>
                    </a:p>
                  </a:txBody>
                  <a:tcPr/>
                </a:tc>
                <a:tc>
                  <a:txBody>
                    <a:bodyPr/>
                    <a:lstStyle/>
                    <a:p>
                      <a:pPr algn="ctr"/>
                      <a:r>
                        <a:rPr lang="en-US" sz="2800" dirty="0"/>
                        <a:t>-</a:t>
                      </a:r>
                    </a:p>
                  </a:txBody>
                  <a:tcPr/>
                </a:tc>
                <a:extLst>
                  <a:ext uri="{0D108BD9-81ED-4DB2-BD59-A6C34878D82A}">
                    <a16:rowId xmlns:a16="http://schemas.microsoft.com/office/drawing/2014/main" val="3818378535"/>
                  </a:ext>
                </a:extLst>
              </a:tr>
              <a:tr h="370840">
                <a:tc vMerge="1">
                  <a:txBody>
                    <a:bodyPr/>
                    <a:lstStyle/>
                    <a:p>
                      <a:pPr algn="ctr"/>
                      <a:endParaRPr lang="en-US" sz="2800" dirty="0"/>
                    </a:p>
                  </a:txBody>
                  <a:tcPr/>
                </a:tc>
                <a:tc>
                  <a:txBody>
                    <a:bodyPr/>
                    <a:lstStyle/>
                    <a:p>
                      <a:pPr algn="ctr"/>
                      <a:r>
                        <a:rPr lang="en-US" sz="2800" dirty="0"/>
                        <a:t>4.63</a:t>
                      </a:r>
                    </a:p>
                  </a:txBody>
                  <a:tcPr/>
                </a:tc>
                <a:tc>
                  <a:txBody>
                    <a:bodyPr/>
                    <a:lstStyle/>
                    <a:p>
                      <a:pPr algn="ctr"/>
                      <a:r>
                        <a:rPr lang="en-US" sz="2800" dirty="0"/>
                        <a:t>10.2</a:t>
                      </a:r>
                    </a:p>
                  </a:txBody>
                  <a:tcPr/>
                </a:tc>
                <a:tc>
                  <a:txBody>
                    <a:bodyPr/>
                    <a:lstStyle/>
                    <a:p>
                      <a:pPr algn="ctr"/>
                      <a:r>
                        <a:rPr lang="en-US" sz="2800" dirty="0"/>
                        <a:t>30.5</a:t>
                      </a:r>
                    </a:p>
                  </a:txBody>
                  <a:tcPr/>
                </a:tc>
                <a:tc>
                  <a:txBody>
                    <a:bodyPr/>
                    <a:lstStyle/>
                    <a:p>
                      <a:pPr algn="ctr"/>
                      <a:r>
                        <a:rPr lang="en-US" sz="2800" dirty="0"/>
                        <a:t>151</a:t>
                      </a:r>
                    </a:p>
                  </a:txBody>
                  <a:tcPr/>
                </a:tc>
                <a:tc>
                  <a:txBody>
                    <a:bodyPr/>
                    <a:lstStyle/>
                    <a:p>
                      <a:pPr algn="ctr"/>
                      <a:r>
                        <a:rPr lang="en-US" sz="2800" dirty="0"/>
                        <a:t>2</a:t>
                      </a:r>
                    </a:p>
                  </a:txBody>
                  <a:tcPr/>
                </a:tc>
                <a:extLst>
                  <a:ext uri="{0D108BD9-81ED-4DB2-BD59-A6C34878D82A}">
                    <a16:rowId xmlns:a16="http://schemas.microsoft.com/office/drawing/2014/main" val="4183215919"/>
                  </a:ext>
                </a:extLst>
              </a:tr>
              <a:tr h="370840">
                <a:tc rowSpan="2">
                  <a:txBody>
                    <a:bodyPr/>
                    <a:lstStyle/>
                    <a:p>
                      <a:pPr algn="ctr"/>
                      <a:r>
                        <a:rPr lang="en-US" sz="2800" dirty="0"/>
                        <a:t>10 </a:t>
                      </a:r>
                      <a:r>
                        <a:rPr lang="en-US" sz="2800" dirty="0" err="1"/>
                        <a:t>ms</a:t>
                      </a:r>
                      <a:endParaRPr lang="en-US" sz="2800" dirty="0"/>
                    </a:p>
                  </a:txBody>
                  <a:tcPr anchor="ctr"/>
                </a:tc>
                <a:tc>
                  <a:txBody>
                    <a:bodyPr/>
                    <a:lstStyle/>
                    <a:p>
                      <a:pPr algn="ctr"/>
                      <a:r>
                        <a:rPr lang="en-US" sz="2800" dirty="0"/>
                        <a:t>20.7</a:t>
                      </a:r>
                    </a:p>
                  </a:txBody>
                  <a:tcPr/>
                </a:tc>
                <a:tc>
                  <a:txBody>
                    <a:bodyPr/>
                    <a:lstStyle/>
                    <a:p>
                      <a:pPr algn="ctr"/>
                      <a:r>
                        <a:rPr lang="en-US" sz="2800" dirty="0"/>
                        <a:t>48.4</a:t>
                      </a:r>
                    </a:p>
                  </a:txBody>
                  <a:tcPr/>
                </a:tc>
                <a:tc>
                  <a:txBody>
                    <a:bodyPr/>
                    <a:lstStyle/>
                    <a:p>
                      <a:pPr algn="ctr"/>
                      <a:r>
                        <a:rPr lang="en-US" sz="2800" dirty="0"/>
                        <a:t>162</a:t>
                      </a:r>
                    </a:p>
                  </a:txBody>
                  <a:tcPr/>
                </a:tc>
                <a:tc>
                  <a:txBody>
                    <a:bodyPr/>
                    <a:lstStyle/>
                    <a:p>
                      <a:pPr algn="ctr"/>
                      <a:r>
                        <a:rPr lang="en-US" sz="2800" dirty="0"/>
                        <a:t>1086</a:t>
                      </a:r>
                    </a:p>
                  </a:txBody>
                  <a:tcPr/>
                </a:tc>
                <a:tc>
                  <a:txBody>
                    <a:bodyPr/>
                    <a:lstStyle/>
                    <a:p>
                      <a:pPr algn="ctr"/>
                      <a:r>
                        <a:rPr lang="en-US" sz="2800" dirty="0"/>
                        <a:t>-</a:t>
                      </a:r>
                    </a:p>
                  </a:txBody>
                  <a:tcPr/>
                </a:tc>
                <a:extLst>
                  <a:ext uri="{0D108BD9-81ED-4DB2-BD59-A6C34878D82A}">
                    <a16:rowId xmlns:a16="http://schemas.microsoft.com/office/drawing/2014/main" val="2623613663"/>
                  </a:ext>
                </a:extLst>
              </a:tr>
              <a:tr h="370840">
                <a:tc vMerge="1">
                  <a:txBody>
                    <a:bodyPr/>
                    <a:lstStyle/>
                    <a:p>
                      <a:pPr algn="ctr"/>
                      <a:endParaRPr lang="en-US" sz="2800" dirty="0"/>
                    </a:p>
                  </a:txBody>
                  <a:tcPr/>
                </a:tc>
                <a:tc>
                  <a:txBody>
                    <a:bodyPr/>
                    <a:lstStyle/>
                    <a:p>
                      <a:pPr algn="ctr"/>
                      <a:r>
                        <a:rPr lang="en-US" sz="2800" dirty="0"/>
                        <a:t>40.6</a:t>
                      </a:r>
                    </a:p>
                  </a:txBody>
                  <a:tcPr/>
                </a:tc>
                <a:tc>
                  <a:txBody>
                    <a:bodyPr/>
                    <a:lstStyle/>
                    <a:p>
                      <a:pPr algn="ctr"/>
                      <a:r>
                        <a:rPr lang="en-US" sz="2800" dirty="0"/>
                        <a:t>64.2</a:t>
                      </a:r>
                    </a:p>
                  </a:txBody>
                  <a:tcPr/>
                </a:tc>
                <a:tc>
                  <a:txBody>
                    <a:bodyPr/>
                    <a:lstStyle/>
                    <a:p>
                      <a:pPr algn="ctr"/>
                      <a:r>
                        <a:rPr lang="en-US" sz="2800" dirty="0"/>
                        <a:t>136</a:t>
                      </a:r>
                    </a:p>
                  </a:txBody>
                  <a:tcPr/>
                </a:tc>
                <a:tc>
                  <a:txBody>
                    <a:bodyPr/>
                    <a:lstStyle/>
                    <a:p>
                      <a:pPr algn="ctr"/>
                      <a:r>
                        <a:rPr lang="en-US" sz="2800" dirty="0"/>
                        <a:t>382</a:t>
                      </a:r>
                    </a:p>
                  </a:txBody>
                  <a:tcPr/>
                </a:tc>
                <a:tc>
                  <a:txBody>
                    <a:bodyPr/>
                    <a:lstStyle/>
                    <a:p>
                      <a:pPr algn="ctr"/>
                      <a:r>
                        <a:rPr lang="en-US" sz="2800" dirty="0"/>
                        <a:t>20</a:t>
                      </a:r>
                    </a:p>
                  </a:txBody>
                  <a:tcPr/>
                </a:tc>
                <a:extLst>
                  <a:ext uri="{0D108BD9-81ED-4DB2-BD59-A6C34878D82A}">
                    <a16:rowId xmlns:a16="http://schemas.microsoft.com/office/drawing/2014/main" val="3056887386"/>
                  </a:ext>
                </a:extLst>
              </a:tr>
              <a:tr h="370840">
                <a:tc rowSpan="2">
                  <a:txBody>
                    <a:bodyPr/>
                    <a:lstStyle/>
                    <a:p>
                      <a:pPr algn="ctr"/>
                      <a:r>
                        <a:rPr lang="en-US" sz="2800" dirty="0"/>
                        <a:t>100 </a:t>
                      </a:r>
                      <a:r>
                        <a:rPr lang="en-US" sz="2800" dirty="0" err="1"/>
                        <a:t>ms</a:t>
                      </a:r>
                      <a:endParaRPr lang="en-US" sz="2800" dirty="0"/>
                    </a:p>
                  </a:txBody>
                  <a:tcPr anchor="ctr"/>
                </a:tc>
                <a:tc>
                  <a:txBody>
                    <a:bodyPr/>
                    <a:lstStyle/>
                    <a:p>
                      <a:pPr algn="ctr"/>
                      <a:r>
                        <a:rPr lang="en-US" sz="2800" dirty="0"/>
                        <a:t>201</a:t>
                      </a:r>
                    </a:p>
                  </a:txBody>
                  <a:tcPr/>
                </a:tc>
                <a:tc>
                  <a:txBody>
                    <a:bodyPr/>
                    <a:lstStyle/>
                    <a:p>
                      <a:pPr algn="ctr"/>
                      <a:r>
                        <a:rPr lang="en-US" sz="2800" dirty="0"/>
                        <a:t>408</a:t>
                      </a:r>
                    </a:p>
                  </a:txBody>
                  <a:tcPr/>
                </a:tc>
                <a:tc>
                  <a:txBody>
                    <a:bodyPr/>
                    <a:lstStyle/>
                    <a:p>
                      <a:pPr algn="ctr"/>
                      <a:r>
                        <a:rPr lang="en-US" sz="2800" dirty="0"/>
                        <a:t>1237</a:t>
                      </a:r>
                    </a:p>
                  </a:txBody>
                  <a:tcPr/>
                </a:tc>
                <a:tc>
                  <a:txBody>
                    <a:bodyPr/>
                    <a:lstStyle/>
                    <a:p>
                      <a:pPr algn="ctr"/>
                      <a:r>
                        <a:rPr lang="en-US" sz="2800" dirty="0"/>
                        <a:t>6061</a:t>
                      </a:r>
                    </a:p>
                  </a:txBody>
                  <a:tcPr/>
                </a:tc>
                <a:tc>
                  <a:txBody>
                    <a:bodyPr/>
                    <a:lstStyle/>
                    <a:p>
                      <a:pPr algn="ctr"/>
                      <a:r>
                        <a:rPr lang="en-US" sz="2800" dirty="0"/>
                        <a:t>-</a:t>
                      </a:r>
                    </a:p>
                  </a:txBody>
                  <a:tcPr/>
                </a:tc>
                <a:extLst>
                  <a:ext uri="{0D108BD9-81ED-4DB2-BD59-A6C34878D82A}">
                    <a16:rowId xmlns:a16="http://schemas.microsoft.com/office/drawing/2014/main" val="4133424850"/>
                  </a:ext>
                </a:extLst>
              </a:tr>
              <a:tr h="370840">
                <a:tc vMerge="1">
                  <a:txBody>
                    <a:bodyPr/>
                    <a:lstStyle/>
                    <a:p>
                      <a:pPr algn="ctr"/>
                      <a:endParaRPr lang="en-US" sz="2800" dirty="0"/>
                    </a:p>
                  </a:txBody>
                  <a:tcPr/>
                </a:tc>
                <a:tc>
                  <a:txBody>
                    <a:bodyPr/>
                    <a:lstStyle/>
                    <a:p>
                      <a:pPr algn="ctr"/>
                      <a:r>
                        <a:rPr lang="en-US" sz="2800" dirty="0"/>
                        <a:t>401</a:t>
                      </a:r>
                    </a:p>
                  </a:txBody>
                  <a:tcPr/>
                </a:tc>
                <a:tc>
                  <a:txBody>
                    <a:bodyPr/>
                    <a:lstStyle/>
                    <a:p>
                      <a:pPr algn="ctr"/>
                      <a:r>
                        <a:rPr lang="en-US" sz="2800" dirty="0"/>
                        <a:t>604</a:t>
                      </a:r>
                    </a:p>
                  </a:txBody>
                  <a:tcPr/>
                </a:tc>
                <a:tc>
                  <a:txBody>
                    <a:bodyPr/>
                    <a:lstStyle/>
                    <a:p>
                      <a:pPr algn="ctr"/>
                      <a:r>
                        <a:rPr lang="en-US" sz="2800" dirty="0"/>
                        <a:t>1395</a:t>
                      </a:r>
                    </a:p>
                  </a:txBody>
                  <a:tcPr/>
                </a:tc>
                <a:tc>
                  <a:txBody>
                    <a:bodyPr/>
                    <a:lstStyle/>
                    <a:p>
                      <a:pPr algn="ctr"/>
                      <a:r>
                        <a:rPr lang="en-US" sz="2800" dirty="0"/>
                        <a:t>2638</a:t>
                      </a:r>
                    </a:p>
                  </a:txBody>
                  <a:tcPr/>
                </a:tc>
                <a:tc>
                  <a:txBody>
                    <a:bodyPr/>
                    <a:lstStyle/>
                    <a:p>
                      <a:pPr algn="ctr"/>
                      <a:r>
                        <a:rPr lang="en-US" sz="2800" dirty="0"/>
                        <a:t>200</a:t>
                      </a:r>
                    </a:p>
                  </a:txBody>
                  <a:tcPr/>
                </a:tc>
                <a:extLst>
                  <a:ext uri="{0D108BD9-81ED-4DB2-BD59-A6C34878D82A}">
                    <a16:rowId xmlns:a16="http://schemas.microsoft.com/office/drawing/2014/main" val="763032330"/>
                  </a:ext>
                </a:extLst>
              </a:tr>
            </a:tbl>
          </a:graphicData>
        </a:graphic>
      </p:graphicFrame>
      <p:sp>
        <p:nvSpPr>
          <p:cNvPr id="7" name="TextBox 6">
            <a:extLst>
              <a:ext uri="{FF2B5EF4-FFF2-40B4-BE49-F238E27FC236}">
                <a16:creationId xmlns:a16="http://schemas.microsoft.com/office/drawing/2014/main" id="{9105FC14-2F1E-8C40-80E9-8AC17105D28F}"/>
              </a:ext>
            </a:extLst>
          </p:cNvPr>
          <p:cNvSpPr txBox="1"/>
          <p:nvPr/>
        </p:nvSpPr>
        <p:spPr>
          <a:xfrm>
            <a:off x="5211380" y="1582057"/>
            <a:ext cx="3089564" cy="523220"/>
          </a:xfrm>
          <a:prstGeom prst="rect">
            <a:avLst/>
          </a:prstGeom>
          <a:noFill/>
        </p:spPr>
        <p:txBody>
          <a:bodyPr wrap="square" rtlCol="0">
            <a:spAutoFit/>
          </a:bodyPr>
          <a:lstStyle/>
          <a:p>
            <a:pPr algn="ctr"/>
            <a:r>
              <a:rPr lang="en-US" sz="2800" dirty="0"/>
              <a:t>Number of rules</a:t>
            </a:r>
          </a:p>
        </p:txBody>
      </p:sp>
      <p:sp>
        <p:nvSpPr>
          <p:cNvPr id="8" name="TextBox 7">
            <a:extLst>
              <a:ext uri="{FF2B5EF4-FFF2-40B4-BE49-F238E27FC236}">
                <a16:creationId xmlns:a16="http://schemas.microsoft.com/office/drawing/2014/main" id="{671654C2-EC09-C54B-9193-B6BC5C0D0DF5}"/>
              </a:ext>
            </a:extLst>
          </p:cNvPr>
          <p:cNvSpPr txBox="1"/>
          <p:nvPr/>
        </p:nvSpPr>
        <p:spPr>
          <a:xfrm>
            <a:off x="609601" y="3918837"/>
            <a:ext cx="1352392" cy="523220"/>
          </a:xfrm>
          <a:prstGeom prst="rect">
            <a:avLst/>
          </a:prstGeom>
          <a:noFill/>
        </p:spPr>
        <p:txBody>
          <a:bodyPr wrap="square" rtlCol="0">
            <a:spAutoFit/>
          </a:bodyPr>
          <a:lstStyle/>
          <a:p>
            <a:pPr algn="ctr"/>
            <a:r>
              <a:rPr lang="en-US" sz="2800" dirty="0"/>
              <a:t>Latency</a:t>
            </a:r>
          </a:p>
        </p:txBody>
      </p:sp>
      <p:sp>
        <p:nvSpPr>
          <p:cNvPr id="15" name="TextBox 14">
            <a:extLst>
              <a:ext uri="{FF2B5EF4-FFF2-40B4-BE49-F238E27FC236}">
                <a16:creationId xmlns:a16="http://schemas.microsoft.com/office/drawing/2014/main" id="{D62D1C4A-69D6-6145-8714-5969FD09C03C}"/>
              </a:ext>
            </a:extLst>
          </p:cNvPr>
          <p:cNvSpPr txBox="1"/>
          <p:nvPr/>
        </p:nvSpPr>
        <p:spPr>
          <a:xfrm>
            <a:off x="1712850" y="5823820"/>
            <a:ext cx="5043312" cy="646331"/>
          </a:xfrm>
          <a:prstGeom prst="rect">
            <a:avLst/>
          </a:prstGeom>
          <a:noFill/>
        </p:spPr>
        <p:txBody>
          <a:bodyPr wrap="square" rtlCol="0">
            <a:spAutoFit/>
          </a:bodyPr>
          <a:lstStyle/>
          <a:p>
            <a:pPr algn="r"/>
            <a:r>
              <a:rPr lang="en-US" sz="3600" b="1" dirty="0"/>
              <a:t>Setup + Online time [</a:t>
            </a:r>
            <a:r>
              <a:rPr lang="en-US" sz="3600" b="1" dirty="0" err="1"/>
              <a:t>ms</a:t>
            </a:r>
            <a:r>
              <a:rPr lang="en-US" sz="3600" b="1" dirty="0"/>
              <a:t>]</a:t>
            </a:r>
          </a:p>
        </p:txBody>
      </p:sp>
      <p:sp>
        <p:nvSpPr>
          <p:cNvPr id="11" name="Slide Number Placeholder 10">
            <a:extLst>
              <a:ext uri="{FF2B5EF4-FFF2-40B4-BE49-F238E27FC236}">
                <a16:creationId xmlns:a16="http://schemas.microsoft.com/office/drawing/2014/main" id="{65875682-D0EA-DE40-8561-193711E88F65}"/>
              </a:ext>
            </a:extLst>
          </p:cNvPr>
          <p:cNvSpPr>
            <a:spLocks noGrp="1"/>
          </p:cNvSpPr>
          <p:nvPr>
            <p:ph type="sldNum" sz="quarter" idx="12"/>
          </p:nvPr>
        </p:nvSpPr>
        <p:spPr/>
        <p:txBody>
          <a:bodyPr/>
          <a:lstStyle/>
          <a:p>
            <a:fld id="{29E49BD9-A789-9148-B663-B843E630A9C4}" type="slidenum">
              <a:rPr lang="en-US" smtClean="0"/>
              <a:t>25</a:t>
            </a:fld>
            <a:endParaRPr lang="en-US"/>
          </a:p>
        </p:txBody>
      </p:sp>
    </p:spTree>
    <p:extLst>
      <p:ext uri="{BB962C8B-B14F-4D97-AF65-F5344CB8AC3E}">
        <p14:creationId xmlns:p14="http://schemas.microsoft.com/office/powerpoint/2010/main" val="1704220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F6F84B9-F381-0D40-8842-B2C1FBF898D4}"/>
              </a:ext>
            </a:extLst>
          </p:cNvPr>
          <p:cNvSpPr/>
          <p:nvPr/>
        </p:nvSpPr>
        <p:spPr>
          <a:xfrm>
            <a:off x="3307499" y="2683028"/>
            <a:ext cx="183269" cy="19007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C07228F-E451-8049-AE42-BFDE1C4CE4E5}"/>
              </a:ext>
            </a:extLst>
          </p:cNvPr>
          <p:cNvSpPr/>
          <p:nvPr/>
        </p:nvSpPr>
        <p:spPr>
          <a:xfrm>
            <a:off x="3942177" y="2683028"/>
            <a:ext cx="183269" cy="19007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CB7A82C-C51B-8441-B3B6-95B46C4D3A30}"/>
              </a:ext>
            </a:extLst>
          </p:cNvPr>
          <p:cNvSpPr/>
          <p:nvPr/>
        </p:nvSpPr>
        <p:spPr>
          <a:xfrm>
            <a:off x="5433386" y="2683028"/>
            <a:ext cx="183269" cy="19007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143FB02-3B5E-884C-923F-BA2B4CC96E17}"/>
              </a:ext>
            </a:extLst>
          </p:cNvPr>
          <p:cNvSpPr txBox="1"/>
          <p:nvPr/>
        </p:nvSpPr>
        <p:spPr>
          <a:xfrm>
            <a:off x="2134601" y="2625156"/>
            <a:ext cx="4803493" cy="954107"/>
          </a:xfrm>
          <a:prstGeom prst="rect">
            <a:avLst/>
          </a:prstGeom>
          <a:noFill/>
        </p:spPr>
        <p:txBody>
          <a:bodyPr wrap="square" rtlCol="0">
            <a:spAutoFit/>
          </a:bodyPr>
          <a:lstStyle/>
          <a:p>
            <a:r>
              <a:rPr lang="en-US" sz="2800" dirty="0">
                <a:latin typeface="Andale Mono" panose="020B0509000000000004" pitchFamily="49" charset="0"/>
              </a:rPr>
              <a:t>R1  11x001xxx100x10…</a:t>
            </a:r>
          </a:p>
          <a:p>
            <a:r>
              <a:rPr lang="en-US" sz="2800" dirty="0">
                <a:latin typeface="Andale Mono" panose="020B0509000000000004" pitchFamily="49" charset="0"/>
              </a:rPr>
              <a:t>R2  1000111xxx01110…</a:t>
            </a:r>
          </a:p>
        </p:txBody>
      </p:sp>
      <p:sp>
        <p:nvSpPr>
          <p:cNvPr id="19" name="TextBox 18">
            <a:extLst>
              <a:ext uri="{FF2B5EF4-FFF2-40B4-BE49-F238E27FC236}">
                <a16:creationId xmlns:a16="http://schemas.microsoft.com/office/drawing/2014/main" id="{5F91ACB5-C0C2-D14E-8DEA-7170F6C5DB90}"/>
              </a:ext>
            </a:extLst>
          </p:cNvPr>
          <p:cNvSpPr txBox="1"/>
          <p:nvPr/>
        </p:nvSpPr>
        <p:spPr>
          <a:xfrm>
            <a:off x="2134601" y="4083697"/>
            <a:ext cx="4490977" cy="954107"/>
          </a:xfrm>
          <a:prstGeom prst="rect">
            <a:avLst/>
          </a:prstGeom>
          <a:noFill/>
        </p:spPr>
        <p:txBody>
          <a:bodyPr wrap="square" rtlCol="0">
            <a:spAutoFit/>
          </a:bodyPr>
          <a:lstStyle/>
          <a:p>
            <a:r>
              <a:rPr lang="en-US" sz="2800" dirty="0">
                <a:latin typeface="Andale Mono" panose="020B0509000000000004" pitchFamily="49" charset="0"/>
              </a:rPr>
              <a:t>     1  1      1   …</a:t>
            </a:r>
          </a:p>
          <a:p>
            <a:endParaRPr lang="en-US" sz="2800" dirty="0"/>
          </a:p>
        </p:txBody>
      </p:sp>
      <p:sp>
        <p:nvSpPr>
          <p:cNvPr id="22" name="TextBox 21">
            <a:extLst>
              <a:ext uri="{FF2B5EF4-FFF2-40B4-BE49-F238E27FC236}">
                <a16:creationId xmlns:a16="http://schemas.microsoft.com/office/drawing/2014/main" id="{EAD38D75-0AFF-CA46-9AB6-D5D4CFB4CB55}"/>
              </a:ext>
            </a:extLst>
          </p:cNvPr>
          <p:cNvSpPr txBox="1"/>
          <p:nvPr/>
        </p:nvSpPr>
        <p:spPr>
          <a:xfrm>
            <a:off x="2134601" y="4083697"/>
            <a:ext cx="4490977" cy="523220"/>
          </a:xfrm>
          <a:prstGeom prst="rect">
            <a:avLst/>
          </a:prstGeom>
          <a:noFill/>
        </p:spPr>
        <p:txBody>
          <a:bodyPr wrap="square" rtlCol="0">
            <a:spAutoFit/>
          </a:bodyPr>
          <a:lstStyle/>
          <a:p>
            <a:r>
              <a:rPr lang="en-US" sz="2800" dirty="0">
                <a:latin typeface="Andale Mono" panose="020B0509000000000004" pitchFamily="49" charset="0"/>
              </a:rPr>
              <a:t>    0 00 000000 000</a:t>
            </a:r>
          </a:p>
        </p:txBody>
      </p:sp>
      <p:pic>
        <p:nvPicPr>
          <p:cNvPr id="26" name="Picture 25">
            <a:extLst>
              <a:ext uri="{FF2B5EF4-FFF2-40B4-BE49-F238E27FC236}">
                <a16:creationId xmlns:a16="http://schemas.microsoft.com/office/drawing/2014/main" id="{432CB6B8-EEAD-BE41-8F9E-4B04DF90A67B}"/>
              </a:ext>
            </a:extLst>
          </p:cNvPr>
          <p:cNvPicPr>
            <a:picLocks noChangeAspect="1"/>
          </p:cNvPicPr>
          <p:nvPr/>
        </p:nvPicPr>
        <p:blipFill>
          <a:blip r:embed="rId2"/>
          <a:stretch>
            <a:fillRect/>
          </a:stretch>
        </p:blipFill>
        <p:spPr>
          <a:xfrm>
            <a:off x="8327059" y="2801999"/>
            <a:ext cx="1906213" cy="2243706"/>
          </a:xfrm>
          <a:prstGeom prst="rect">
            <a:avLst/>
          </a:prstGeom>
        </p:spPr>
      </p:pic>
      <p:sp>
        <p:nvSpPr>
          <p:cNvPr id="2" name="Title 1">
            <a:extLst>
              <a:ext uri="{FF2B5EF4-FFF2-40B4-BE49-F238E27FC236}">
                <a16:creationId xmlns:a16="http://schemas.microsoft.com/office/drawing/2014/main" id="{1EFC84C6-C1BD-1342-B77B-BC92D6FC9FF4}"/>
              </a:ext>
            </a:extLst>
          </p:cNvPr>
          <p:cNvSpPr>
            <a:spLocks noGrp="1"/>
          </p:cNvSpPr>
          <p:nvPr>
            <p:ph type="title"/>
          </p:nvPr>
        </p:nvSpPr>
        <p:spPr/>
        <p:txBody>
          <a:bodyPr/>
          <a:lstStyle/>
          <a:p>
            <a:r>
              <a:rPr lang="en-US" dirty="0"/>
              <a:t>Distinct-Match Circuits (1)</a:t>
            </a:r>
          </a:p>
        </p:txBody>
      </p:sp>
      <p:sp>
        <p:nvSpPr>
          <p:cNvPr id="6" name="Slide Number Placeholder 5">
            <a:extLst>
              <a:ext uri="{FF2B5EF4-FFF2-40B4-BE49-F238E27FC236}">
                <a16:creationId xmlns:a16="http://schemas.microsoft.com/office/drawing/2014/main" id="{D081BE2D-3832-C749-A403-A0A4FC7A20FE}"/>
              </a:ext>
            </a:extLst>
          </p:cNvPr>
          <p:cNvSpPr>
            <a:spLocks noGrp="1"/>
          </p:cNvSpPr>
          <p:nvPr>
            <p:ph type="sldNum" sz="quarter" idx="12"/>
          </p:nvPr>
        </p:nvSpPr>
        <p:spPr/>
        <p:txBody>
          <a:bodyPr/>
          <a:lstStyle/>
          <a:p>
            <a:fld id="{29E49BD9-A789-9148-B663-B843E630A9C4}" type="slidenum">
              <a:rPr lang="en-US" smtClean="0"/>
              <a:t>26</a:t>
            </a:fld>
            <a:endParaRPr lang="en-US"/>
          </a:p>
        </p:txBody>
      </p:sp>
    </p:spTree>
    <p:extLst>
      <p:ext uri="{BB962C8B-B14F-4D97-AF65-F5344CB8AC3E}">
        <p14:creationId xmlns:p14="http://schemas.microsoft.com/office/powerpoint/2010/main" val="3583495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A609D2-8ABB-D345-BB42-A1999E0F9220}"/>
              </a:ext>
            </a:extLst>
          </p:cNvPr>
          <p:cNvSpPr txBox="1"/>
          <p:nvPr/>
        </p:nvSpPr>
        <p:spPr>
          <a:xfrm>
            <a:off x="1412112" y="2221030"/>
            <a:ext cx="4490977" cy="954107"/>
          </a:xfrm>
          <a:prstGeom prst="rect">
            <a:avLst/>
          </a:prstGeom>
          <a:noFill/>
        </p:spPr>
        <p:txBody>
          <a:bodyPr wrap="square" rtlCol="0">
            <a:spAutoFit/>
          </a:bodyPr>
          <a:lstStyle/>
          <a:p>
            <a:r>
              <a:rPr lang="en-US" sz="2800" dirty="0">
                <a:latin typeface="Andale Mono" panose="020B0509000000000004" pitchFamily="49" charset="0"/>
              </a:rPr>
              <a:t>     1  1      1   …</a:t>
            </a:r>
          </a:p>
          <a:p>
            <a:endParaRPr lang="en-US" sz="2800" dirty="0"/>
          </a:p>
        </p:txBody>
      </p:sp>
      <p:sp>
        <p:nvSpPr>
          <p:cNvPr id="5" name="TextBox 4">
            <a:extLst>
              <a:ext uri="{FF2B5EF4-FFF2-40B4-BE49-F238E27FC236}">
                <a16:creationId xmlns:a16="http://schemas.microsoft.com/office/drawing/2014/main" id="{4A0005E4-E022-2447-A431-7AF185A0C124}"/>
              </a:ext>
            </a:extLst>
          </p:cNvPr>
          <p:cNvSpPr txBox="1"/>
          <p:nvPr/>
        </p:nvSpPr>
        <p:spPr>
          <a:xfrm>
            <a:off x="1412112" y="2221030"/>
            <a:ext cx="4490977" cy="523220"/>
          </a:xfrm>
          <a:prstGeom prst="rect">
            <a:avLst/>
          </a:prstGeom>
          <a:noFill/>
        </p:spPr>
        <p:txBody>
          <a:bodyPr wrap="square" rtlCol="0">
            <a:spAutoFit/>
          </a:bodyPr>
          <a:lstStyle/>
          <a:p>
            <a:r>
              <a:rPr lang="en-US" sz="2800" dirty="0">
                <a:latin typeface="Andale Mono" panose="020B0509000000000004" pitchFamily="49" charset="0"/>
              </a:rPr>
              <a:t>    0 00 000000 000</a:t>
            </a:r>
          </a:p>
        </p:txBody>
      </p:sp>
      <p:sp>
        <p:nvSpPr>
          <p:cNvPr id="6" name="TextBox 5">
            <a:extLst>
              <a:ext uri="{FF2B5EF4-FFF2-40B4-BE49-F238E27FC236}">
                <a16:creationId xmlns:a16="http://schemas.microsoft.com/office/drawing/2014/main" id="{234E16CB-11AF-F541-8A17-2C1B364A6D0E}"/>
              </a:ext>
            </a:extLst>
          </p:cNvPr>
          <p:cNvSpPr txBox="1"/>
          <p:nvPr/>
        </p:nvSpPr>
        <p:spPr>
          <a:xfrm>
            <a:off x="2007910" y="4084427"/>
            <a:ext cx="3895180" cy="954107"/>
          </a:xfrm>
          <a:prstGeom prst="rect">
            <a:avLst/>
          </a:prstGeom>
          <a:noFill/>
        </p:spPr>
        <p:txBody>
          <a:bodyPr wrap="square" rtlCol="0">
            <a:spAutoFit/>
          </a:bodyPr>
          <a:lstStyle/>
          <a:p>
            <a:pPr algn="ctr"/>
            <a:r>
              <a:rPr lang="en-US" sz="2800" dirty="0">
                <a:latin typeface="Andale Mono" panose="020B0509000000000004" pitchFamily="49" charset="0"/>
              </a:rPr>
              <a:t>1</a:t>
            </a:r>
          </a:p>
          <a:p>
            <a:pPr algn="ctr"/>
            <a:r>
              <a:rPr lang="en-US" sz="2800" dirty="0"/>
              <a:t>(0 if rules overlap)</a:t>
            </a:r>
            <a:r>
              <a:rPr lang="en-US" sz="2800" dirty="0">
                <a:latin typeface="Andale Mono" panose="020B0509000000000004" pitchFamily="49" charset="0"/>
              </a:rPr>
              <a:t> </a:t>
            </a:r>
          </a:p>
        </p:txBody>
      </p:sp>
      <p:cxnSp>
        <p:nvCxnSpPr>
          <p:cNvPr id="7" name="Straight Arrow Connector 6">
            <a:extLst>
              <a:ext uri="{FF2B5EF4-FFF2-40B4-BE49-F238E27FC236}">
                <a16:creationId xmlns:a16="http://schemas.microsoft.com/office/drawing/2014/main" id="{E3B709F7-49ED-A34F-B282-AC7F64C618F5}"/>
              </a:ext>
            </a:extLst>
          </p:cNvPr>
          <p:cNvCxnSpPr>
            <a:cxnSpLocks/>
          </p:cNvCxnSpPr>
          <p:nvPr/>
        </p:nvCxnSpPr>
        <p:spPr>
          <a:xfrm flipH="1">
            <a:off x="4068501" y="2698083"/>
            <a:ext cx="734031" cy="1386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F461C46-DCF1-C54F-BB0A-070D2012DA59}"/>
              </a:ext>
            </a:extLst>
          </p:cNvPr>
          <p:cNvCxnSpPr>
            <a:cxnSpLocks/>
            <a:endCxn id="6" idx="0"/>
          </p:cNvCxnSpPr>
          <p:nvPr/>
        </p:nvCxnSpPr>
        <p:spPr>
          <a:xfrm>
            <a:off x="3311322" y="2697409"/>
            <a:ext cx="644178" cy="1387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7FFAF8C-0DE4-364F-90BB-0C7B95ED2BAD}"/>
              </a:ext>
            </a:extLst>
          </p:cNvPr>
          <p:cNvCxnSpPr>
            <a:cxnSpLocks/>
          </p:cNvCxnSpPr>
          <p:nvPr/>
        </p:nvCxnSpPr>
        <p:spPr>
          <a:xfrm>
            <a:off x="2676644" y="2697072"/>
            <a:ext cx="1137214" cy="1387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332CF7F-7035-964F-8923-1A8AB948F281}"/>
              </a:ext>
            </a:extLst>
          </p:cNvPr>
          <p:cNvPicPr>
            <a:picLocks noChangeAspect="1"/>
          </p:cNvPicPr>
          <p:nvPr/>
        </p:nvPicPr>
        <p:blipFill rotWithShape="1">
          <a:blip r:embed="rId2"/>
          <a:srcRect t="7299" b="8453"/>
          <a:stretch/>
        </p:blipFill>
        <p:spPr>
          <a:xfrm>
            <a:off x="7167621" y="2221030"/>
            <a:ext cx="3488805" cy="2604304"/>
          </a:xfrm>
          <a:prstGeom prst="rect">
            <a:avLst/>
          </a:prstGeom>
        </p:spPr>
      </p:pic>
      <p:sp>
        <p:nvSpPr>
          <p:cNvPr id="11" name="Title 10">
            <a:extLst>
              <a:ext uri="{FF2B5EF4-FFF2-40B4-BE49-F238E27FC236}">
                <a16:creationId xmlns:a16="http://schemas.microsoft.com/office/drawing/2014/main" id="{E7B2834E-C191-2441-8C48-1199762938BC}"/>
              </a:ext>
            </a:extLst>
          </p:cNvPr>
          <p:cNvSpPr>
            <a:spLocks noGrp="1"/>
          </p:cNvSpPr>
          <p:nvPr>
            <p:ph type="title"/>
          </p:nvPr>
        </p:nvSpPr>
        <p:spPr/>
        <p:txBody>
          <a:bodyPr/>
          <a:lstStyle/>
          <a:p>
            <a:r>
              <a:rPr lang="en-US" dirty="0"/>
              <a:t>Distinct-Match Circuits (2)</a:t>
            </a:r>
          </a:p>
        </p:txBody>
      </p:sp>
      <p:sp>
        <p:nvSpPr>
          <p:cNvPr id="15" name="Slide Number Placeholder 14">
            <a:extLst>
              <a:ext uri="{FF2B5EF4-FFF2-40B4-BE49-F238E27FC236}">
                <a16:creationId xmlns:a16="http://schemas.microsoft.com/office/drawing/2014/main" id="{E2E011D2-47EC-4246-94E2-5C6CB1207B7A}"/>
              </a:ext>
            </a:extLst>
          </p:cNvPr>
          <p:cNvSpPr>
            <a:spLocks noGrp="1"/>
          </p:cNvSpPr>
          <p:nvPr>
            <p:ph type="sldNum" sz="quarter" idx="12"/>
          </p:nvPr>
        </p:nvSpPr>
        <p:spPr/>
        <p:txBody>
          <a:bodyPr/>
          <a:lstStyle/>
          <a:p>
            <a:fld id="{29E49BD9-A789-9148-B663-B843E630A9C4}" type="slidenum">
              <a:rPr lang="en-US" smtClean="0"/>
              <a:t>27</a:t>
            </a:fld>
            <a:endParaRPr lang="en-US"/>
          </a:p>
        </p:txBody>
      </p:sp>
    </p:spTree>
    <p:extLst>
      <p:ext uri="{BB962C8B-B14F-4D97-AF65-F5344CB8AC3E}">
        <p14:creationId xmlns:p14="http://schemas.microsoft.com/office/powerpoint/2010/main" val="503104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5AC03E-D4F1-DC47-A6B6-839A06F5CDF2}"/>
              </a:ext>
            </a:extLst>
          </p:cNvPr>
          <p:cNvPicPr>
            <a:picLocks noChangeAspect="1"/>
          </p:cNvPicPr>
          <p:nvPr/>
        </p:nvPicPr>
        <p:blipFill>
          <a:blip r:embed="rId2"/>
          <a:stretch>
            <a:fillRect/>
          </a:stretch>
        </p:blipFill>
        <p:spPr>
          <a:xfrm>
            <a:off x="6930891" y="2040582"/>
            <a:ext cx="2603418" cy="3305928"/>
          </a:xfrm>
          <a:prstGeom prst="rect">
            <a:avLst/>
          </a:prstGeom>
        </p:spPr>
      </p:pic>
      <p:sp>
        <p:nvSpPr>
          <p:cNvPr id="5" name="TextBox 4">
            <a:extLst>
              <a:ext uri="{FF2B5EF4-FFF2-40B4-BE49-F238E27FC236}">
                <a16:creationId xmlns:a16="http://schemas.microsoft.com/office/drawing/2014/main" id="{49163C6A-12D4-1B47-81EA-B3498C24BD01}"/>
              </a:ext>
            </a:extLst>
          </p:cNvPr>
          <p:cNvSpPr txBox="1"/>
          <p:nvPr/>
        </p:nvSpPr>
        <p:spPr>
          <a:xfrm>
            <a:off x="1330818" y="2040582"/>
            <a:ext cx="4958499" cy="2062103"/>
          </a:xfrm>
          <a:prstGeom prst="rect">
            <a:avLst/>
          </a:prstGeom>
          <a:noFill/>
        </p:spPr>
        <p:txBody>
          <a:bodyPr wrap="square" rtlCol="0">
            <a:spAutoFit/>
          </a:bodyPr>
          <a:lstStyle/>
          <a:p>
            <a:r>
              <a:rPr lang="en-US" sz="3200" dirty="0"/>
              <a:t>If R</a:t>
            </a:r>
            <a:r>
              <a:rPr lang="en-US" sz="3200" baseline="-25000" dirty="0"/>
              <a:t>1</a:t>
            </a:r>
            <a:r>
              <a:rPr lang="en-US" sz="3200" dirty="0"/>
              <a:t> overlaps R</a:t>
            </a:r>
            <a:r>
              <a:rPr lang="en-US" sz="3200" baseline="-25000" dirty="0"/>
              <a:t>2</a:t>
            </a:r>
          </a:p>
          <a:p>
            <a:r>
              <a:rPr lang="en-US" sz="3200" dirty="0"/>
              <a:t>	return the path</a:t>
            </a:r>
          </a:p>
          <a:p>
            <a:r>
              <a:rPr lang="en-US" sz="3200" dirty="0"/>
              <a:t>Else</a:t>
            </a:r>
          </a:p>
          <a:p>
            <a:r>
              <a:rPr lang="en-US" sz="3200" dirty="0"/>
              <a:t>	return null</a:t>
            </a:r>
          </a:p>
        </p:txBody>
      </p:sp>
      <p:sp>
        <p:nvSpPr>
          <p:cNvPr id="7" name="Rectangle 6">
            <a:extLst>
              <a:ext uri="{FF2B5EF4-FFF2-40B4-BE49-F238E27FC236}">
                <a16:creationId xmlns:a16="http://schemas.microsoft.com/office/drawing/2014/main" id="{C99E7AE8-182C-8341-8B34-3E2B73F1C3E1}"/>
              </a:ext>
            </a:extLst>
          </p:cNvPr>
          <p:cNvSpPr/>
          <p:nvPr/>
        </p:nvSpPr>
        <p:spPr>
          <a:xfrm>
            <a:off x="6784971" y="2245092"/>
            <a:ext cx="593889" cy="509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462290C-55AD-5A40-A3A1-66BF9F7543FD}"/>
              </a:ext>
            </a:extLst>
          </p:cNvPr>
          <p:cNvSpPr/>
          <p:nvPr/>
        </p:nvSpPr>
        <p:spPr>
          <a:xfrm>
            <a:off x="7935655" y="1942786"/>
            <a:ext cx="1356846" cy="509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4F528BE-AFE1-0F48-95C8-C0D219EB6AB7}"/>
              </a:ext>
            </a:extLst>
          </p:cNvPr>
          <p:cNvSpPr/>
          <p:nvPr/>
        </p:nvSpPr>
        <p:spPr>
          <a:xfrm>
            <a:off x="7945080" y="5002430"/>
            <a:ext cx="1356846" cy="509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0277FE4-D8CE-124D-95C1-700E1720EDD6}"/>
              </a:ext>
            </a:extLst>
          </p:cNvPr>
          <p:cNvSpPr txBox="1"/>
          <p:nvPr/>
        </p:nvSpPr>
        <p:spPr>
          <a:xfrm>
            <a:off x="7994976" y="2193267"/>
            <a:ext cx="687848" cy="369332"/>
          </a:xfrm>
          <a:prstGeom prst="rect">
            <a:avLst/>
          </a:prstGeom>
          <a:noFill/>
        </p:spPr>
        <p:txBody>
          <a:bodyPr wrap="square" rtlCol="0">
            <a:spAutoFit/>
          </a:bodyPr>
          <a:lstStyle/>
          <a:p>
            <a:pPr algn="ctr"/>
            <a:r>
              <a:rPr lang="en-US" dirty="0"/>
              <a:t>path</a:t>
            </a:r>
          </a:p>
        </p:txBody>
      </p:sp>
      <p:sp>
        <p:nvSpPr>
          <p:cNvPr id="11" name="TextBox 10">
            <a:extLst>
              <a:ext uri="{FF2B5EF4-FFF2-40B4-BE49-F238E27FC236}">
                <a16:creationId xmlns:a16="http://schemas.microsoft.com/office/drawing/2014/main" id="{B199E436-2B35-2E49-8BF3-9D3380B1A7CF}"/>
              </a:ext>
            </a:extLst>
          </p:cNvPr>
          <p:cNvSpPr txBox="1"/>
          <p:nvPr/>
        </p:nvSpPr>
        <p:spPr>
          <a:xfrm>
            <a:off x="8628064" y="2193267"/>
            <a:ext cx="687848" cy="369332"/>
          </a:xfrm>
          <a:prstGeom prst="rect">
            <a:avLst/>
          </a:prstGeom>
          <a:noFill/>
        </p:spPr>
        <p:txBody>
          <a:bodyPr wrap="square" rtlCol="0">
            <a:spAutoFit/>
          </a:bodyPr>
          <a:lstStyle/>
          <a:p>
            <a:pPr algn="ctr"/>
            <a:r>
              <a:rPr lang="en-US" dirty="0"/>
              <a:t>null</a:t>
            </a:r>
          </a:p>
        </p:txBody>
      </p:sp>
      <p:sp>
        <p:nvSpPr>
          <p:cNvPr id="12" name="TextBox 11">
            <a:extLst>
              <a:ext uri="{FF2B5EF4-FFF2-40B4-BE49-F238E27FC236}">
                <a16:creationId xmlns:a16="http://schemas.microsoft.com/office/drawing/2014/main" id="{0C79A9A2-7DFE-9C43-A199-4D88286DC4B2}"/>
              </a:ext>
            </a:extLst>
          </p:cNvPr>
          <p:cNvSpPr txBox="1"/>
          <p:nvPr/>
        </p:nvSpPr>
        <p:spPr>
          <a:xfrm>
            <a:off x="6605861" y="2572026"/>
            <a:ext cx="1178351" cy="369332"/>
          </a:xfrm>
          <a:prstGeom prst="rect">
            <a:avLst/>
          </a:prstGeom>
          <a:noFill/>
        </p:spPr>
        <p:txBody>
          <a:bodyPr wrap="square" rtlCol="0">
            <a:spAutoFit/>
          </a:bodyPr>
          <a:lstStyle/>
          <a:p>
            <a:pPr algn="ctr"/>
            <a:r>
              <a:rPr lang="en-US" dirty="0"/>
              <a:t>overlap</a:t>
            </a:r>
          </a:p>
        </p:txBody>
      </p:sp>
      <p:sp>
        <p:nvSpPr>
          <p:cNvPr id="2" name="Title 1">
            <a:extLst>
              <a:ext uri="{FF2B5EF4-FFF2-40B4-BE49-F238E27FC236}">
                <a16:creationId xmlns:a16="http://schemas.microsoft.com/office/drawing/2014/main" id="{AE08CEE9-11ED-C840-8AAE-99D340A1BB5C}"/>
              </a:ext>
            </a:extLst>
          </p:cNvPr>
          <p:cNvSpPr>
            <a:spLocks noGrp="1"/>
          </p:cNvSpPr>
          <p:nvPr>
            <p:ph type="title"/>
          </p:nvPr>
        </p:nvSpPr>
        <p:spPr/>
        <p:txBody>
          <a:bodyPr/>
          <a:lstStyle/>
          <a:p>
            <a:r>
              <a:rPr lang="en-US" dirty="0"/>
              <a:t>Distinct-Match Circuits (3)</a:t>
            </a:r>
          </a:p>
        </p:txBody>
      </p:sp>
      <p:sp>
        <p:nvSpPr>
          <p:cNvPr id="15" name="Slide Number Placeholder 14">
            <a:extLst>
              <a:ext uri="{FF2B5EF4-FFF2-40B4-BE49-F238E27FC236}">
                <a16:creationId xmlns:a16="http://schemas.microsoft.com/office/drawing/2014/main" id="{27CA7C0D-1EF4-6940-93D3-078B4316DB78}"/>
              </a:ext>
            </a:extLst>
          </p:cNvPr>
          <p:cNvSpPr>
            <a:spLocks noGrp="1"/>
          </p:cNvSpPr>
          <p:nvPr>
            <p:ph type="sldNum" sz="quarter" idx="12"/>
          </p:nvPr>
        </p:nvSpPr>
        <p:spPr/>
        <p:txBody>
          <a:bodyPr/>
          <a:lstStyle/>
          <a:p>
            <a:fld id="{29E49BD9-A789-9148-B663-B843E630A9C4}" type="slidenum">
              <a:rPr lang="en-US" smtClean="0"/>
              <a:t>28</a:t>
            </a:fld>
            <a:endParaRPr lang="en-US"/>
          </a:p>
        </p:txBody>
      </p:sp>
    </p:spTree>
    <p:extLst>
      <p:ext uri="{BB962C8B-B14F-4D97-AF65-F5344CB8AC3E}">
        <p14:creationId xmlns:p14="http://schemas.microsoft.com/office/powerpoint/2010/main" val="3043616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D8E7D-AACE-2C48-A5A6-E7DAA2DD84B3}"/>
              </a:ext>
            </a:extLst>
          </p:cNvPr>
          <p:cNvSpPr>
            <a:spLocks noGrp="1"/>
          </p:cNvSpPr>
          <p:nvPr>
            <p:ph type="title"/>
          </p:nvPr>
        </p:nvSpPr>
        <p:spPr/>
        <p:txBody>
          <a:bodyPr/>
          <a:lstStyle/>
          <a:p>
            <a:r>
              <a:rPr lang="en-US" dirty="0"/>
              <a:t>Distinct-Match Circuits (4)</a:t>
            </a:r>
          </a:p>
        </p:txBody>
      </p:sp>
      <p:sp>
        <p:nvSpPr>
          <p:cNvPr id="4" name="Content Placeholder 2">
            <a:extLst>
              <a:ext uri="{FF2B5EF4-FFF2-40B4-BE49-F238E27FC236}">
                <a16:creationId xmlns:a16="http://schemas.microsoft.com/office/drawing/2014/main" id="{A464AE67-53CE-7E45-8126-7998AEB8BEE2}"/>
              </a:ext>
            </a:extLst>
          </p:cNvPr>
          <p:cNvSpPr txBox="1">
            <a:spLocks/>
          </p:cNvSpPr>
          <p:nvPr/>
        </p:nvSpPr>
        <p:spPr>
          <a:xfrm>
            <a:off x="838200" y="2028825"/>
            <a:ext cx="9197622" cy="19561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a:t>Suppose I want to know R and must follow the protocol</a:t>
            </a:r>
          </a:p>
          <a:p>
            <a:pPr marL="0" indent="0">
              <a:buFont typeface="Arial"/>
              <a:buNone/>
            </a:pPr>
            <a:endParaRPr lang="en-US" dirty="0"/>
          </a:p>
          <a:p>
            <a:pPr marL="0" indent="0">
              <a:buFont typeface="Arial"/>
              <a:buNone/>
            </a:pPr>
            <a:r>
              <a:rPr lang="en-US" dirty="0"/>
              <a:t>	</a:t>
            </a:r>
            <a:r>
              <a:rPr lang="en-US" dirty="0">
                <a:latin typeface="Andale Mono" panose="020B0509000000000004" pitchFamily="49" charset="0"/>
              </a:rPr>
              <a:t>0xxxxx…</a:t>
            </a:r>
          </a:p>
          <a:p>
            <a:pPr marL="0" indent="0">
              <a:buFont typeface="Arial"/>
              <a:buNone/>
            </a:pPr>
            <a:r>
              <a:rPr lang="en-US" dirty="0">
                <a:latin typeface="Andale Mono" panose="020B0509000000000004" pitchFamily="49" charset="0"/>
              </a:rPr>
              <a:t>	1xxxxx…</a:t>
            </a:r>
          </a:p>
        </p:txBody>
      </p:sp>
      <p:graphicFrame>
        <p:nvGraphicFramePr>
          <p:cNvPr id="6" name="Table 5">
            <a:extLst>
              <a:ext uri="{FF2B5EF4-FFF2-40B4-BE49-F238E27FC236}">
                <a16:creationId xmlns:a16="http://schemas.microsoft.com/office/drawing/2014/main" id="{6C9C4396-6B44-5342-9505-5CA1A5064158}"/>
              </a:ext>
            </a:extLst>
          </p:cNvPr>
          <p:cNvGraphicFramePr>
            <a:graphicFrameLocks noGrp="1"/>
          </p:cNvGraphicFramePr>
          <p:nvPr>
            <p:extLst>
              <p:ext uri="{D42A27DB-BD31-4B8C-83A1-F6EECF244321}">
                <p14:modId xmlns:p14="http://schemas.microsoft.com/office/powerpoint/2010/main" val="1060342184"/>
              </p:ext>
            </p:extLst>
          </p:nvPr>
        </p:nvGraphicFramePr>
        <p:xfrm>
          <a:off x="5437011" y="2839755"/>
          <a:ext cx="4763910" cy="1483360"/>
        </p:xfrm>
        <a:graphic>
          <a:graphicData uri="http://schemas.openxmlformats.org/drawingml/2006/table">
            <a:tbl>
              <a:tblPr firstRow="1" bandRow="1">
                <a:tableStyleId>{5C22544A-7EE6-4342-B048-85BDC9FD1C3A}</a:tableStyleId>
              </a:tblPr>
              <a:tblGrid>
                <a:gridCol w="1587970">
                  <a:extLst>
                    <a:ext uri="{9D8B030D-6E8A-4147-A177-3AD203B41FA5}">
                      <a16:colId xmlns:a16="http://schemas.microsoft.com/office/drawing/2014/main" val="3361922610"/>
                    </a:ext>
                  </a:extLst>
                </a:gridCol>
                <a:gridCol w="1587970">
                  <a:extLst>
                    <a:ext uri="{9D8B030D-6E8A-4147-A177-3AD203B41FA5}">
                      <a16:colId xmlns:a16="http://schemas.microsoft.com/office/drawing/2014/main" val="3750638775"/>
                    </a:ext>
                  </a:extLst>
                </a:gridCol>
                <a:gridCol w="1587970">
                  <a:extLst>
                    <a:ext uri="{9D8B030D-6E8A-4147-A177-3AD203B41FA5}">
                      <a16:colId xmlns:a16="http://schemas.microsoft.com/office/drawing/2014/main" val="1715622747"/>
                    </a:ext>
                  </a:extLst>
                </a:gridCol>
              </a:tblGrid>
              <a:tr h="370840">
                <a:tc>
                  <a:txBody>
                    <a:bodyPr/>
                    <a:lstStyle/>
                    <a:p>
                      <a:r>
                        <a:rPr lang="en-US" dirty="0"/>
                        <a:t>Output 0xxx…</a:t>
                      </a:r>
                    </a:p>
                  </a:txBody>
                  <a:tcPr/>
                </a:tc>
                <a:tc>
                  <a:txBody>
                    <a:bodyPr/>
                    <a:lstStyle/>
                    <a:p>
                      <a:r>
                        <a:rPr lang="en-US" dirty="0"/>
                        <a:t>Output 1xxx…</a:t>
                      </a:r>
                    </a:p>
                  </a:txBody>
                  <a:tcPr/>
                </a:tc>
                <a:tc>
                  <a:txBody>
                    <a:bodyPr/>
                    <a:lstStyle/>
                    <a:p>
                      <a:r>
                        <a:rPr lang="en-US" dirty="0"/>
                        <a:t>First bit of R</a:t>
                      </a:r>
                    </a:p>
                  </a:txBody>
                  <a:tcPr/>
                </a:tc>
                <a:extLst>
                  <a:ext uri="{0D108BD9-81ED-4DB2-BD59-A6C34878D82A}">
                    <a16:rowId xmlns:a16="http://schemas.microsoft.com/office/drawing/2014/main" val="1335366364"/>
                  </a:ext>
                </a:extLst>
              </a:tr>
              <a:tr h="370840">
                <a:tc>
                  <a:txBody>
                    <a:bodyPr/>
                    <a:lstStyle/>
                    <a:p>
                      <a:r>
                        <a:rPr lang="en-US" b="1" dirty="0"/>
                        <a:t>M</a:t>
                      </a:r>
                    </a:p>
                  </a:txBody>
                  <a:tcPr/>
                </a:tc>
                <a:tc>
                  <a:txBody>
                    <a:bodyPr/>
                    <a:lstStyle/>
                    <a:p>
                      <a:r>
                        <a:rPr lang="en-US" b="1" dirty="0"/>
                        <a:t>M</a:t>
                      </a:r>
                    </a:p>
                  </a:txBody>
                  <a:tcPr/>
                </a:tc>
                <a:tc>
                  <a:txBody>
                    <a:bodyPr/>
                    <a:lstStyle/>
                    <a:p>
                      <a:r>
                        <a:rPr lang="en-US" dirty="0">
                          <a:latin typeface="Andale Mono" panose="020B0509000000000004" pitchFamily="49" charset="0"/>
                        </a:rPr>
                        <a:t>x</a:t>
                      </a:r>
                    </a:p>
                  </a:txBody>
                  <a:tcPr/>
                </a:tc>
                <a:extLst>
                  <a:ext uri="{0D108BD9-81ED-4DB2-BD59-A6C34878D82A}">
                    <a16:rowId xmlns:a16="http://schemas.microsoft.com/office/drawing/2014/main" val="653252991"/>
                  </a:ext>
                </a:extLst>
              </a:tr>
              <a:tr h="370840">
                <a:tc>
                  <a:txBody>
                    <a:bodyPr/>
                    <a:lstStyle/>
                    <a:p>
                      <a:r>
                        <a:rPr lang="en-US" b="1" dirty="0"/>
                        <a:t>M</a:t>
                      </a:r>
                    </a:p>
                  </a:txBody>
                  <a:tcPr/>
                </a:tc>
                <a:tc>
                  <a:txBody>
                    <a:bodyPr/>
                    <a:lstStyle/>
                    <a:p>
                      <a:r>
                        <a:rPr lang="en-US" dirty="0"/>
                        <a:t>No overlap</a:t>
                      </a:r>
                    </a:p>
                  </a:txBody>
                  <a:tcPr/>
                </a:tc>
                <a:tc>
                  <a:txBody>
                    <a:bodyPr/>
                    <a:lstStyle/>
                    <a:p>
                      <a:r>
                        <a:rPr lang="en-US" dirty="0">
                          <a:latin typeface="Andale Mono" panose="020B0509000000000004" pitchFamily="49" charset="0"/>
                        </a:rPr>
                        <a:t>0</a:t>
                      </a:r>
                    </a:p>
                  </a:txBody>
                  <a:tcPr/>
                </a:tc>
                <a:extLst>
                  <a:ext uri="{0D108BD9-81ED-4DB2-BD59-A6C34878D82A}">
                    <a16:rowId xmlns:a16="http://schemas.microsoft.com/office/drawing/2014/main" val="3166640998"/>
                  </a:ext>
                </a:extLst>
              </a:tr>
              <a:tr h="370840">
                <a:tc>
                  <a:txBody>
                    <a:bodyPr/>
                    <a:lstStyle/>
                    <a:p>
                      <a:r>
                        <a:rPr lang="en-US" dirty="0"/>
                        <a:t>No overlap</a:t>
                      </a:r>
                    </a:p>
                  </a:txBody>
                  <a:tcPr/>
                </a:tc>
                <a:tc>
                  <a:txBody>
                    <a:bodyPr/>
                    <a:lstStyle/>
                    <a:p>
                      <a:r>
                        <a:rPr lang="en-US" b="1" dirty="0"/>
                        <a:t>M</a:t>
                      </a:r>
                    </a:p>
                  </a:txBody>
                  <a:tcPr/>
                </a:tc>
                <a:tc>
                  <a:txBody>
                    <a:bodyPr/>
                    <a:lstStyle/>
                    <a:p>
                      <a:r>
                        <a:rPr lang="en-US" dirty="0">
                          <a:latin typeface="Andale Mono" panose="020B0509000000000004" pitchFamily="49" charset="0"/>
                        </a:rPr>
                        <a:t>1</a:t>
                      </a:r>
                    </a:p>
                  </a:txBody>
                  <a:tcPr/>
                </a:tc>
                <a:extLst>
                  <a:ext uri="{0D108BD9-81ED-4DB2-BD59-A6C34878D82A}">
                    <a16:rowId xmlns:a16="http://schemas.microsoft.com/office/drawing/2014/main" val="2815439243"/>
                  </a:ext>
                </a:extLst>
              </a:tr>
            </a:tbl>
          </a:graphicData>
        </a:graphic>
      </p:graphicFrame>
      <p:sp>
        <p:nvSpPr>
          <p:cNvPr id="7" name="TextBox 6">
            <a:extLst>
              <a:ext uri="{FF2B5EF4-FFF2-40B4-BE49-F238E27FC236}">
                <a16:creationId xmlns:a16="http://schemas.microsoft.com/office/drawing/2014/main" id="{8CF81A58-DD11-EA4B-98D7-EDAC757F0FA5}"/>
              </a:ext>
            </a:extLst>
          </p:cNvPr>
          <p:cNvSpPr txBox="1"/>
          <p:nvPr/>
        </p:nvSpPr>
        <p:spPr>
          <a:xfrm>
            <a:off x="1083733" y="5287516"/>
            <a:ext cx="9697156" cy="461665"/>
          </a:xfrm>
          <a:prstGeom prst="rect">
            <a:avLst/>
          </a:prstGeom>
          <a:noFill/>
        </p:spPr>
        <p:txBody>
          <a:bodyPr wrap="square" rtlCol="0">
            <a:spAutoFit/>
          </a:bodyPr>
          <a:lstStyle/>
          <a:p>
            <a:r>
              <a:rPr lang="en-US" sz="2400" dirty="0"/>
              <a:t>Hidden by shuffling the output (using a secret key and multiple MUX gates)</a:t>
            </a:r>
          </a:p>
        </p:txBody>
      </p:sp>
      <p:sp>
        <p:nvSpPr>
          <p:cNvPr id="11" name="Slide Number Placeholder 10">
            <a:extLst>
              <a:ext uri="{FF2B5EF4-FFF2-40B4-BE49-F238E27FC236}">
                <a16:creationId xmlns:a16="http://schemas.microsoft.com/office/drawing/2014/main" id="{B2BDAE1C-57E1-8E42-BDC6-C9D98D3CF0AD}"/>
              </a:ext>
            </a:extLst>
          </p:cNvPr>
          <p:cNvSpPr>
            <a:spLocks noGrp="1"/>
          </p:cNvSpPr>
          <p:nvPr>
            <p:ph type="sldNum" sz="quarter" idx="12"/>
          </p:nvPr>
        </p:nvSpPr>
        <p:spPr/>
        <p:txBody>
          <a:bodyPr/>
          <a:lstStyle/>
          <a:p>
            <a:fld id="{29E49BD9-A789-9148-B663-B843E630A9C4}" type="slidenum">
              <a:rPr lang="en-US" smtClean="0"/>
              <a:t>29</a:t>
            </a:fld>
            <a:endParaRPr lang="en-US"/>
          </a:p>
        </p:txBody>
      </p:sp>
    </p:spTree>
    <p:extLst>
      <p:ext uri="{BB962C8B-B14F-4D97-AF65-F5344CB8AC3E}">
        <p14:creationId xmlns:p14="http://schemas.microsoft.com/office/powerpoint/2010/main" val="1263835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a:extLst>
              <a:ext uri="{FF2B5EF4-FFF2-40B4-BE49-F238E27FC236}">
                <a16:creationId xmlns:a16="http://schemas.microsoft.com/office/drawing/2014/main" id="{9645F726-1830-E54A-BD95-73FD182BB174}"/>
              </a:ext>
            </a:extLst>
          </p:cNvPr>
          <p:cNvSpPr/>
          <p:nvPr/>
        </p:nvSpPr>
        <p:spPr>
          <a:xfrm>
            <a:off x="7223760" y="3504490"/>
            <a:ext cx="1614280" cy="931136"/>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sp>
        <p:nvSpPr>
          <p:cNvPr id="3" name="Rounded Rectangle 2">
            <a:extLst>
              <a:ext uri="{FF2B5EF4-FFF2-40B4-BE49-F238E27FC236}">
                <a16:creationId xmlns:a16="http://schemas.microsoft.com/office/drawing/2014/main" id="{222D8339-1446-9B4F-B964-6D83CF1BC396}"/>
              </a:ext>
            </a:extLst>
          </p:cNvPr>
          <p:cNvSpPr/>
          <p:nvPr/>
        </p:nvSpPr>
        <p:spPr>
          <a:xfrm>
            <a:off x="3361274" y="3504490"/>
            <a:ext cx="1614280" cy="931136"/>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sp>
        <p:nvSpPr>
          <p:cNvPr id="54" name="TextBox 53">
            <a:extLst>
              <a:ext uri="{FF2B5EF4-FFF2-40B4-BE49-F238E27FC236}">
                <a16:creationId xmlns:a16="http://schemas.microsoft.com/office/drawing/2014/main" id="{373B7AE4-02A1-604B-A681-070C96597880}"/>
              </a:ext>
            </a:extLst>
          </p:cNvPr>
          <p:cNvSpPr txBox="1"/>
          <p:nvPr/>
        </p:nvSpPr>
        <p:spPr>
          <a:xfrm>
            <a:off x="3552005" y="3694353"/>
            <a:ext cx="927652" cy="523220"/>
          </a:xfrm>
          <a:prstGeom prst="rect">
            <a:avLst/>
          </a:prstGeom>
          <a:noFill/>
        </p:spPr>
        <p:txBody>
          <a:bodyPr wrap="square" rtlCol="0">
            <a:spAutoFit/>
          </a:bodyPr>
          <a:lstStyle/>
          <a:p>
            <a:r>
              <a:rPr lang="en-US" sz="2800" dirty="0"/>
              <a:t>SDX</a:t>
            </a:r>
            <a:r>
              <a:rPr lang="en-US" sz="2800" baseline="-25000" dirty="0"/>
              <a:t>1</a:t>
            </a:r>
          </a:p>
        </p:txBody>
      </p:sp>
      <p:sp>
        <p:nvSpPr>
          <p:cNvPr id="55" name="TextBox 54">
            <a:extLst>
              <a:ext uri="{FF2B5EF4-FFF2-40B4-BE49-F238E27FC236}">
                <a16:creationId xmlns:a16="http://schemas.microsoft.com/office/drawing/2014/main" id="{0CBFC655-9705-7C4B-AE84-873FD7846ABD}"/>
              </a:ext>
            </a:extLst>
          </p:cNvPr>
          <p:cNvSpPr txBox="1"/>
          <p:nvPr/>
        </p:nvSpPr>
        <p:spPr>
          <a:xfrm>
            <a:off x="7807156" y="3694353"/>
            <a:ext cx="871889" cy="523220"/>
          </a:xfrm>
          <a:prstGeom prst="rect">
            <a:avLst/>
          </a:prstGeom>
          <a:noFill/>
        </p:spPr>
        <p:txBody>
          <a:bodyPr wrap="square" rtlCol="0">
            <a:spAutoFit/>
          </a:bodyPr>
          <a:lstStyle/>
          <a:p>
            <a:pPr algn="r"/>
            <a:r>
              <a:rPr lang="en-US" sz="2800" dirty="0"/>
              <a:t>SDX</a:t>
            </a:r>
            <a:r>
              <a:rPr lang="en-US" sz="2800" baseline="-25000" dirty="0"/>
              <a:t>2</a:t>
            </a:r>
          </a:p>
        </p:txBody>
      </p:sp>
      <p:cxnSp>
        <p:nvCxnSpPr>
          <p:cNvPr id="15" name="Straight Connector 14">
            <a:extLst>
              <a:ext uri="{FF2B5EF4-FFF2-40B4-BE49-F238E27FC236}">
                <a16:creationId xmlns:a16="http://schemas.microsoft.com/office/drawing/2014/main" id="{36D13838-46B5-4D45-9B83-850F69EE857E}"/>
              </a:ext>
            </a:extLst>
          </p:cNvPr>
          <p:cNvCxnSpPr>
            <a:stCxn id="9" idx="3"/>
            <a:endCxn id="12" idx="7"/>
          </p:cNvCxnSpPr>
          <p:nvPr/>
        </p:nvCxnSpPr>
        <p:spPr>
          <a:xfrm flipH="1">
            <a:off x="4959291" y="1641428"/>
            <a:ext cx="874611" cy="101763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1AAA28-F0C0-E642-887B-A153033719F0}"/>
              </a:ext>
            </a:extLst>
          </p:cNvPr>
          <p:cNvCxnSpPr>
            <a:cxnSpLocks/>
            <a:stCxn id="12" idx="5"/>
          </p:cNvCxnSpPr>
          <p:nvPr/>
        </p:nvCxnSpPr>
        <p:spPr>
          <a:xfrm>
            <a:off x="4959291" y="3125669"/>
            <a:ext cx="2493069" cy="19698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F238C85-B5EB-2446-91E5-47358A1258D3}"/>
              </a:ext>
            </a:extLst>
          </p:cNvPr>
          <p:cNvCxnSpPr>
            <a:stCxn id="9" idx="5"/>
            <a:endCxn id="5" idx="1"/>
          </p:cNvCxnSpPr>
          <p:nvPr/>
        </p:nvCxnSpPr>
        <p:spPr>
          <a:xfrm>
            <a:off x="6300504" y="1641428"/>
            <a:ext cx="971249" cy="1021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CD42FEF-A659-1243-AB67-54BCB548D263}"/>
              </a:ext>
            </a:extLst>
          </p:cNvPr>
          <p:cNvCxnSpPr>
            <a:cxnSpLocks/>
          </p:cNvCxnSpPr>
          <p:nvPr/>
        </p:nvCxnSpPr>
        <p:spPr>
          <a:xfrm flipH="1">
            <a:off x="4861560" y="2977142"/>
            <a:ext cx="2499360" cy="2057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5085690-43EE-024F-BD91-3FCB15DF2554}"/>
              </a:ext>
            </a:extLst>
          </p:cNvPr>
          <p:cNvCxnSpPr>
            <a:cxnSpLocks/>
            <a:stCxn id="9" idx="3"/>
            <a:endCxn id="12" idx="7"/>
          </p:cNvCxnSpPr>
          <p:nvPr/>
        </p:nvCxnSpPr>
        <p:spPr>
          <a:xfrm flipH="1">
            <a:off x="4959291" y="1641428"/>
            <a:ext cx="874611" cy="1017639"/>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387C8C6-DF9C-F94B-8969-83587C90F7DC}"/>
              </a:ext>
            </a:extLst>
          </p:cNvPr>
          <p:cNvCxnSpPr>
            <a:cxnSpLocks/>
            <a:stCxn id="12" idx="5"/>
          </p:cNvCxnSpPr>
          <p:nvPr/>
        </p:nvCxnSpPr>
        <p:spPr>
          <a:xfrm>
            <a:off x="4959291" y="3125669"/>
            <a:ext cx="2401629" cy="1908873"/>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F19871C-C571-AE46-803F-D397C809B8AC}"/>
              </a:ext>
            </a:extLst>
          </p:cNvPr>
          <p:cNvCxnSpPr>
            <a:cxnSpLocks/>
            <a:stCxn id="9" idx="5"/>
            <a:endCxn id="5" idx="1"/>
          </p:cNvCxnSpPr>
          <p:nvPr/>
        </p:nvCxnSpPr>
        <p:spPr>
          <a:xfrm>
            <a:off x="6300504" y="1641428"/>
            <a:ext cx="971249" cy="1021048"/>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430C39-89AC-A849-98E3-BD8A33E92069}"/>
              </a:ext>
            </a:extLst>
          </p:cNvPr>
          <p:cNvCxnSpPr>
            <a:cxnSpLocks/>
          </p:cNvCxnSpPr>
          <p:nvPr/>
        </p:nvCxnSpPr>
        <p:spPr>
          <a:xfrm flipH="1">
            <a:off x="4725990" y="3099062"/>
            <a:ext cx="2497770" cy="2083221"/>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4AC5B6-64E8-0845-A892-8F72C4530F8F}"/>
              </a:ext>
            </a:extLst>
          </p:cNvPr>
          <p:cNvCxnSpPr>
            <a:cxnSpLocks/>
            <a:stCxn id="12" idx="1"/>
            <a:endCxn id="13" idx="3"/>
          </p:cNvCxnSpPr>
          <p:nvPr/>
        </p:nvCxnSpPr>
        <p:spPr>
          <a:xfrm>
            <a:off x="4725990" y="3221603"/>
            <a:ext cx="2732" cy="16684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849A3E5-E86F-C24A-83DF-7C3CDE8F90E5}"/>
              </a:ext>
            </a:extLst>
          </p:cNvPr>
          <p:cNvCxnSpPr>
            <a:cxnSpLocks/>
            <a:stCxn id="12" idx="1"/>
            <a:endCxn id="13" idx="3"/>
          </p:cNvCxnSpPr>
          <p:nvPr/>
        </p:nvCxnSpPr>
        <p:spPr>
          <a:xfrm>
            <a:off x="4725990" y="3221603"/>
            <a:ext cx="2732" cy="166847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D060C5-CB0E-DD41-88B8-ACFB8711BD1F}"/>
              </a:ext>
            </a:extLst>
          </p:cNvPr>
          <p:cNvCxnSpPr>
            <a:cxnSpLocks/>
            <a:stCxn id="5" idx="1"/>
            <a:endCxn id="6" idx="3"/>
          </p:cNvCxnSpPr>
          <p:nvPr/>
        </p:nvCxnSpPr>
        <p:spPr>
          <a:xfrm>
            <a:off x="7505054" y="3225012"/>
            <a:ext cx="0" cy="16650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59B049D-9C9B-064B-99DC-65F95CEF6F56}"/>
              </a:ext>
            </a:extLst>
          </p:cNvPr>
          <p:cNvCxnSpPr>
            <a:cxnSpLocks/>
            <a:stCxn id="5" idx="1"/>
            <a:endCxn id="6" idx="3"/>
          </p:cNvCxnSpPr>
          <p:nvPr/>
        </p:nvCxnSpPr>
        <p:spPr>
          <a:xfrm>
            <a:off x="7505054" y="3225012"/>
            <a:ext cx="0" cy="1665062"/>
          </a:xfrm>
          <a:prstGeom prst="straightConnector1">
            <a:avLst/>
          </a:prstGeom>
          <a:ln w="57150">
            <a:solidFill>
              <a:srgbClr val="B97AE6"/>
            </a:solidFill>
            <a:tailEnd type="arrow"/>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281E2A37-AD33-8E41-9F26-4C2B8BFC5F67}"/>
              </a:ext>
            </a:extLst>
          </p:cNvPr>
          <p:cNvSpPr/>
          <p:nvPr/>
        </p:nvSpPr>
        <p:spPr>
          <a:xfrm>
            <a:off x="7175116" y="2565839"/>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N</a:t>
            </a:r>
          </a:p>
        </p:txBody>
      </p:sp>
      <p:sp>
        <p:nvSpPr>
          <p:cNvPr id="6" name="Oval 5">
            <a:extLst>
              <a:ext uri="{FF2B5EF4-FFF2-40B4-BE49-F238E27FC236}">
                <a16:creationId xmlns:a16="http://schemas.microsoft.com/office/drawing/2014/main" id="{8984CB3B-D252-E94F-9C6A-68A47C7F9742}"/>
              </a:ext>
            </a:extLst>
          </p:cNvPr>
          <p:cNvSpPr/>
          <p:nvPr/>
        </p:nvSpPr>
        <p:spPr>
          <a:xfrm>
            <a:off x="7175116" y="4852345"/>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M</a:t>
            </a:r>
          </a:p>
        </p:txBody>
      </p:sp>
      <p:sp>
        <p:nvSpPr>
          <p:cNvPr id="9" name="Oval 8">
            <a:extLst>
              <a:ext uri="{FF2B5EF4-FFF2-40B4-BE49-F238E27FC236}">
                <a16:creationId xmlns:a16="http://schemas.microsoft.com/office/drawing/2014/main" id="{45964EDA-9253-DD4E-949A-145050AD9ED1}"/>
              </a:ext>
            </a:extLst>
          </p:cNvPr>
          <p:cNvSpPr/>
          <p:nvPr/>
        </p:nvSpPr>
        <p:spPr>
          <a:xfrm>
            <a:off x="5737265" y="1078189"/>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n w="0"/>
                <a:solidFill>
                  <a:schemeClr val="bg1"/>
                </a:solidFill>
                <a:effectLst>
                  <a:outerShdw blurRad="38100" dist="25400" dir="5400000" algn="ctr" rotWithShape="0">
                    <a:srgbClr val="6E747A">
                      <a:alpha val="43000"/>
                    </a:srgbClr>
                  </a:outerShdw>
                </a:effectLst>
              </a:rPr>
              <a:t>Z</a:t>
            </a:r>
          </a:p>
        </p:txBody>
      </p:sp>
      <p:sp>
        <p:nvSpPr>
          <p:cNvPr id="12" name="Oval 11">
            <a:extLst>
              <a:ext uri="{FF2B5EF4-FFF2-40B4-BE49-F238E27FC236}">
                <a16:creationId xmlns:a16="http://schemas.microsoft.com/office/drawing/2014/main" id="{4370EFF5-15AB-EE45-B4F6-190B67139C04}"/>
              </a:ext>
            </a:extLst>
          </p:cNvPr>
          <p:cNvSpPr/>
          <p:nvPr/>
        </p:nvSpPr>
        <p:spPr>
          <a:xfrm>
            <a:off x="4396052" y="2562430"/>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B</a:t>
            </a:r>
          </a:p>
        </p:txBody>
      </p:sp>
      <p:sp>
        <p:nvSpPr>
          <p:cNvPr id="13" name="Oval 12">
            <a:extLst>
              <a:ext uri="{FF2B5EF4-FFF2-40B4-BE49-F238E27FC236}">
                <a16:creationId xmlns:a16="http://schemas.microsoft.com/office/drawing/2014/main" id="{A6EB45BE-F3FA-074E-9A49-46C77CBC5F35}"/>
              </a:ext>
            </a:extLst>
          </p:cNvPr>
          <p:cNvSpPr/>
          <p:nvPr/>
        </p:nvSpPr>
        <p:spPr>
          <a:xfrm>
            <a:off x="4398784" y="4852345"/>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A</a:t>
            </a:r>
          </a:p>
        </p:txBody>
      </p:sp>
      <p:sp>
        <p:nvSpPr>
          <p:cNvPr id="68" name="TextBox 67">
            <a:extLst>
              <a:ext uri="{FF2B5EF4-FFF2-40B4-BE49-F238E27FC236}">
                <a16:creationId xmlns:a16="http://schemas.microsoft.com/office/drawing/2014/main" id="{D20FED65-68CB-4042-AA4B-FE7AE32E9E25}"/>
              </a:ext>
            </a:extLst>
          </p:cNvPr>
          <p:cNvSpPr txBox="1"/>
          <p:nvPr/>
        </p:nvSpPr>
        <p:spPr>
          <a:xfrm>
            <a:off x="255955" y="1977655"/>
            <a:ext cx="3799135" cy="584775"/>
          </a:xfrm>
          <a:prstGeom prst="rect">
            <a:avLst/>
          </a:prstGeom>
          <a:noFill/>
        </p:spPr>
        <p:txBody>
          <a:bodyPr wrap="square" rtlCol="0">
            <a:spAutoFit/>
          </a:bodyPr>
          <a:lstStyle/>
          <a:p>
            <a:r>
              <a:rPr lang="en-US" sz="3200" b="1" dirty="0">
                <a:solidFill>
                  <a:srgbClr val="FF0000"/>
                </a:solidFill>
              </a:rPr>
              <a:t>B</a:t>
            </a:r>
            <a:r>
              <a:rPr lang="en-US" sz="3200" dirty="0">
                <a:solidFill>
                  <a:srgbClr val="FF0000"/>
                </a:solidFill>
              </a:rPr>
              <a:t>: </a:t>
            </a:r>
            <a:r>
              <a:rPr lang="en-US" sz="2800" i="1" dirty="0">
                <a:solidFill>
                  <a:srgbClr val="FF0000"/>
                </a:solidFill>
              </a:rPr>
              <a:t>Send VoIP traffic to </a:t>
            </a:r>
            <a:r>
              <a:rPr lang="en-US" sz="2800" b="1" i="1" dirty="0">
                <a:solidFill>
                  <a:srgbClr val="FF0000"/>
                </a:solidFill>
              </a:rPr>
              <a:t>A</a:t>
            </a:r>
          </a:p>
        </p:txBody>
      </p:sp>
      <p:pic>
        <p:nvPicPr>
          <p:cNvPr id="7170" name="Picture 2" descr="Image result for warning">
            <a:extLst>
              <a:ext uri="{FF2B5EF4-FFF2-40B4-BE49-F238E27FC236}">
                <a16:creationId xmlns:a16="http://schemas.microsoft.com/office/drawing/2014/main" id="{8D070385-6BA8-504D-912F-28B378FB1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566" y="3547176"/>
            <a:ext cx="1545535" cy="134289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5AC20290-2878-8747-90F8-514B68827688}"/>
              </a:ext>
            </a:extLst>
          </p:cNvPr>
          <p:cNvSpPr/>
          <p:nvPr/>
        </p:nvSpPr>
        <p:spPr>
          <a:xfrm>
            <a:off x="8175954" y="1972881"/>
            <a:ext cx="3817925" cy="584775"/>
          </a:xfrm>
          <a:prstGeom prst="rect">
            <a:avLst/>
          </a:prstGeom>
        </p:spPr>
        <p:txBody>
          <a:bodyPr wrap="square">
            <a:spAutoFit/>
          </a:bodyPr>
          <a:lstStyle/>
          <a:p>
            <a:r>
              <a:rPr lang="en-US" sz="3200" b="1" dirty="0">
                <a:solidFill>
                  <a:srgbClr val="B97AE6"/>
                </a:solidFill>
              </a:rPr>
              <a:t>N</a:t>
            </a:r>
            <a:r>
              <a:rPr lang="en-US" sz="3200" dirty="0">
                <a:solidFill>
                  <a:srgbClr val="B97AE6"/>
                </a:solidFill>
              </a:rPr>
              <a:t>: </a:t>
            </a:r>
            <a:r>
              <a:rPr lang="en-US" sz="2800" i="1" dirty="0">
                <a:solidFill>
                  <a:srgbClr val="B97AE6"/>
                </a:solidFill>
              </a:rPr>
              <a:t>Send VoIP traffic to </a:t>
            </a:r>
            <a:r>
              <a:rPr lang="en-US" sz="2800" b="1" i="1" dirty="0">
                <a:solidFill>
                  <a:srgbClr val="B97AE6"/>
                </a:solidFill>
              </a:rPr>
              <a:t>M</a:t>
            </a:r>
            <a:endParaRPr lang="en-US" sz="2000" b="1" i="1" dirty="0">
              <a:solidFill>
                <a:srgbClr val="B97AE6"/>
              </a:solidFill>
            </a:endParaRPr>
          </a:p>
        </p:txBody>
      </p:sp>
      <p:sp>
        <p:nvSpPr>
          <p:cNvPr id="30" name="TextBox 29">
            <a:extLst>
              <a:ext uri="{FF2B5EF4-FFF2-40B4-BE49-F238E27FC236}">
                <a16:creationId xmlns:a16="http://schemas.microsoft.com/office/drawing/2014/main" id="{7ECA44F7-5EB2-F04D-9793-985A67F7407E}"/>
              </a:ext>
            </a:extLst>
          </p:cNvPr>
          <p:cNvSpPr txBox="1"/>
          <p:nvPr/>
        </p:nvSpPr>
        <p:spPr>
          <a:xfrm>
            <a:off x="5065790" y="6141361"/>
            <a:ext cx="2090900" cy="523220"/>
          </a:xfrm>
          <a:prstGeom prst="rect">
            <a:avLst/>
          </a:prstGeom>
          <a:noFill/>
        </p:spPr>
        <p:txBody>
          <a:bodyPr wrap="square" rtlCol="0">
            <a:spAutoFit/>
          </a:bodyPr>
          <a:lstStyle/>
          <a:p>
            <a:pPr algn="ctr"/>
            <a:r>
              <a:rPr lang="en-US" sz="2800" dirty="0"/>
              <a:t>BGP paths</a:t>
            </a:r>
          </a:p>
        </p:txBody>
      </p:sp>
      <p:sp>
        <p:nvSpPr>
          <p:cNvPr id="36" name="Slide Number Placeholder 35">
            <a:extLst>
              <a:ext uri="{FF2B5EF4-FFF2-40B4-BE49-F238E27FC236}">
                <a16:creationId xmlns:a16="http://schemas.microsoft.com/office/drawing/2014/main" id="{8F1DCE58-2073-6A49-ACEB-498554F8CFAA}"/>
              </a:ext>
            </a:extLst>
          </p:cNvPr>
          <p:cNvSpPr>
            <a:spLocks noGrp="1"/>
          </p:cNvSpPr>
          <p:nvPr>
            <p:ph type="sldNum" sz="quarter" idx="12"/>
          </p:nvPr>
        </p:nvSpPr>
        <p:spPr/>
        <p:txBody>
          <a:bodyPr/>
          <a:lstStyle/>
          <a:p>
            <a:fld id="{29E49BD9-A789-9148-B663-B843E630A9C4}" type="slidenum">
              <a:rPr lang="en-US" smtClean="0"/>
              <a:pPr/>
              <a:t>3</a:t>
            </a:fld>
            <a:endParaRPr lang="en-US"/>
          </a:p>
        </p:txBody>
      </p:sp>
      <p:graphicFrame>
        <p:nvGraphicFramePr>
          <p:cNvPr id="53" name="Table 52">
            <a:extLst>
              <a:ext uri="{FF2B5EF4-FFF2-40B4-BE49-F238E27FC236}">
                <a16:creationId xmlns:a16="http://schemas.microsoft.com/office/drawing/2014/main" id="{48CF9CD5-141E-DD43-A6F2-1D5F7522E710}"/>
              </a:ext>
            </a:extLst>
          </p:cNvPr>
          <p:cNvGraphicFramePr>
            <a:graphicFrameLocks noGrp="1"/>
          </p:cNvGraphicFramePr>
          <p:nvPr>
            <p:extLst>
              <p:ext uri="{D42A27DB-BD31-4B8C-83A1-F6EECF244321}">
                <p14:modId xmlns:p14="http://schemas.microsoft.com/office/powerpoint/2010/main" val="382578294"/>
              </p:ext>
            </p:extLst>
          </p:nvPr>
        </p:nvGraphicFramePr>
        <p:xfrm>
          <a:off x="209995" y="4783535"/>
          <a:ext cx="3692139" cy="1859280"/>
        </p:xfrm>
        <a:graphic>
          <a:graphicData uri="http://schemas.openxmlformats.org/drawingml/2006/table">
            <a:tbl>
              <a:tblPr firstRow="1">
                <a:tableStyleId>{5C22544A-7EE6-4342-B048-85BDC9FD1C3A}</a:tableStyleId>
              </a:tblPr>
              <a:tblGrid>
                <a:gridCol w="1304539">
                  <a:extLst>
                    <a:ext uri="{9D8B030D-6E8A-4147-A177-3AD203B41FA5}">
                      <a16:colId xmlns:a16="http://schemas.microsoft.com/office/drawing/2014/main" val="939753499"/>
                    </a:ext>
                  </a:extLst>
                </a:gridCol>
                <a:gridCol w="1079500">
                  <a:extLst>
                    <a:ext uri="{9D8B030D-6E8A-4147-A177-3AD203B41FA5}">
                      <a16:colId xmlns:a16="http://schemas.microsoft.com/office/drawing/2014/main" val="388575346"/>
                    </a:ext>
                  </a:extLst>
                </a:gridCol>
                <a:gridCol w="1308100">
                  <a:extLst>
                    <a:ext uri="{9D8B030D-6E8A-4147-A177-3AD203B41FA5}">
                      <a16:colId xmlns:a16="http://schemas.microsoft.com/office/drawing/2014/main" val="2810383892"/>
                    </a:ext>
                  </a:extLst>
                </a:gridCol>
              </a:tblGrid>
              <a:tr h="482693">
                <a:tc>
                  <a:txBody>
                    <a:bodyPr/>
                    <a:lstStyle/>
                    <a:p>
                      <a:pPr algn="ctr"/>
                      <a:r>
                        <a:rPr lang="en-US" sz="2400" dirty="0"/>
                        <a:t>Installed by</a:t>
                      </a:r>
                    </a:p>
                  </a:txBody>
                  <a:tcPr/>
                </a:tc>
                <a:tc>
                  <a:txBody>
                    <a:bodyPr/>
                    <a:lstStyle/>
                    <a:p>
                      <a:pPr algn="ctr"/>
                      <a:r>
                        <a:rPr lang="en-US" sz="2400" dirty="0"/>
                        <a:t>Match</a:t>
                      </a:r>
                    </a:p>
                  </a:txBody>
                  <a:tcPr/>
                </a:tc>
                <a:tc>
                  <a:txBody>
                    <a:bodyPr/>
                    <a:lstStyle/>
                    <a:p>
                      <a:pPr algn="ctr"/>
                      <a:r>
                        <a:rPr lang="en-US" sz="2400" dirty="0"/>
                        <a:t>Forward to</a:t>
                      </a:r>
                    </a:p>
                  </a:txBody>
                  <a:tcPr/>
                </a:tc>
                <a:extLst>
                  <a:ext uri="{0D108BD9-81ED-4DB2-BD59-A6C34878D82A}">
                    <a16:rowId xmlns:a16="http://schemas.microsoft.com/office/drawing/2014/main" val="3978388940"/>
                  </a:ext>
                </a:extLst>
              </a:tr>
              <a:tr h="482693">
                <a:tc>
                  <a:txBody>
                    <a:bodyPr/>
                    <a:lstStyle/>
                    <a:p>
                      <a:pPr algn="ctr"/>
                      <a:r>
                        <a:rPr lang="en-US" sz="2800" dirty="0"/>
                        <a:t>B</a:t>
                      </a:r>
                    </a:p>
                  </a:txBody>
                  <a:tcPr/>
                </a:tc>
                <a:tc>
                  <a:txBody>
                    <a:bodyPr/>
                    <a:lstStyle/>
                    <a:p>
                      <a:pPr algn="ctr"/>
                      <a:r>
                        <a:rPr lang="en-US" sz="2800" dirty="0"/>
                        <a:t>VoIP</a:t>
                      </a:r>
                    </a:p>
                  </a:txBody>
                  <a:tcPr/>
                </a:tc>
                <a:tc>
                  <a:txBody>
                    <a:bodyPr/>
                    <a:lstStyle/>
                    <a:p>
                      <a:pPr algn="ctr"/>
                      <a:r>
                        <a:rPr lang="en-US" sz="2800" dirty="0"/>
                        <a:t>A</a:t>
                      </a:r>
                    </a:p>
                  </a:txBody>
                  <a:tcPr/>
                </a:tc>
                <a:extLst>
                  <a:ext uri="{0D108BD9-81ED-4DB2-BD59-A6C34878D82A}">
                    <a16:rowId xmlns:a16="http://schemas.microsoft.com/office/drawing/2014/main" val="3077739224"/>
                  </a:ext>
                </a:extLst>
              </a:tr>
              <a:tr h="482693">
                <a:tc>
                  <a:txBody>
                    <a:bodyPr/>
                    <a:lstStyle/>
                    <a:p>
                      <a:pPr algn="ctr"/>
                      <a:r>
                        <a:rPr lang="en-US" sz="2800" dirty="0"/>
                        <a:t>N</a:t>
                      </a:r>
                    </a:p>
                  </a:txBody>
                  <a:tcPr/>
                </a:tc>
                <a:tc>
                  <a:txBody>
                    <a:bodyPr/>
                    <a:lstStyle/>
                    <a:p>
                      <a:pPr algn="ctr"/>
                      <a:r>
                        <a:rPr lang="en-US" sz="2800" dirty="0"/>
                        <a:t>VoIP</a:t>
                      </a:r>
                    </a:p>
                  </a:txBody>
                  <a:tcPr/>
                </a:tc>
                <a:tc>
                  <a:txBody>
                    <a:bodyPr/>
                    <a:lstStyle/>
                    <a:p>
                      <a:pPr algn="ctr"/>
                      <a:r>
                        <a:rPr lang="en-US" sz="2800" dirty="0"/>
                        <a:t>M</a:t>
                      </a:r>
                    </a:p>
                  </a:txBody>
                  <a:tcPr/>
                </a:tc>
                <a:extLst>
                  <a:ext uri="{0D108BD9-81ED-4DB2-BD59-A6C34878D82A}">
                    <a16:rowId xmlns:a16="http://schemas.microsoft.com/office/drawing/2014/main" val="2095878648"/>
                  </a:ext>
                </a:extLst>
              </a:tr>
            </a:tbl>
          </a:graphicData>
        </a:graphic>
      </p:graphicFrame>
      <p:sp>
        <p:nvSpPr>
          <p:cNvPr id="37" name="Rectangle 36">
            <a:extLst>
              <a:ext uri="{FF2B5EF4-FFF2-40B4-BE49-F238E27FC236}">
                <a16:creationId xmlns:a16="http://schemas.microsoft.com/office/drawing/2014/main" id="{DB089A5D-D64D-3E4E-B360-2F39DF6DC2BE}"/>
              </a:ext>
            </a:extLst>
          </p:cNvPr>
          <p:cNvSpPr/>
          <p:nvPr/>
        </p:nvSpPr>
        <p:spPr>
          <a:xfrm>
            <a:off x="112889" y="6118783"/>
            <a:ext cx="3902942" cy="580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073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23"/>
                                        </p:tgtEl>
                                        <p:attrNameLst>
                                          <p:attrName>style.visibility</p:attrName>
                                        </p:attrNameLst>
                                      </p:cBhvr>
                                      <p:to>
                                        <p:strVal val="hidden"/>
                                      </p:to>
                                    </p:set>
                                  </p:childTnLst>
                                </p:cTn>
                              </p:par>
                              <p:par>
                                <p:cTn id="27" presetID="7" presetClass="emph" presetSubtype="2" fill="hold" nodeType="withEffect">
                                  <p:stCondLst>
                                    <p:cond delay="0"/>
                                  </p:stCondLst>
                                  <p:childTnLst>
                                    <p:animClr clrSpc="rgb" dir="cw">
                                      <p:cBhvr>
                                        <p:cTn id="28" dur="10" fill="hold"/>
                                        <p:tgtEl>
                                          <p:spTgt spid="34"/>
                                        </p:tgtEl>
                                        <p:attrNameLst>
                                          <p:attrName>stroke.color</p:attrName>
                                        </p:attrNameLst>
                                      </p:cBhvr>
                                      <p:to>
                                        <a:srgbClr val="B9B9B9"/>
                                      </p:to>
                                    </p:animClr>
                                    <p:set>
                                      <p:cBhvr>
                                        <p:cTn id="29" dur="10" fill="hold"/>
                                        <p:tgtEl>
                                          <p:spTgt spid="34"/>
                                        </p:tgtEl>
                                        <p:attrNameLst>
                                          <p:attrName>stroke.on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0" nodeType="clickEffect">
                                  <p:stCondLst>
                                    <p:cond delay="0"/>
                                  </p:stCondLst>
                                  <p:childTnLst>
                                    <p:set>
                                      <p:cBhvr>
                                        <p:cTn id="37" dur="1" fill="hold">
                                          <p:stCondLst>
                                            <p:cond delay="0"/>
                                          </p:stCondLst>
                                        </p:cTn>
                                        <p:tgtEl>
                                          <p:spTgt spid="37"/>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xit" presetSubtype="0" fill="hold" nodeType="withEffect">
                                  <p:stCondLst>
                                    <p:cond delay="0"/>
                                  </p:stCondLst>
                                  <p:childTnLst>
                                    <p:set>
                                      <p:cBhvr>
                                        <p:cTn id="41" dur="1" fill="hold">
                                          <p:stCondLst>
                                            <p:cond delay="0"/>
                                          </p:stCondLst>
                                        </p:cTn>
                                        <p:tgtEl>
                                          <p:spTgt spid="25"/>
                                        </p:tgtEl>
                                        <p:attrNameLst>
                                          <p:attrName>style.visibility</p:attrName>
                                        </p:attrNameLst>
                                      </p:cBhvr>
                                      <p:to>
                                        <p:strVal val="hidden"/>
                                      </p:to>
                                    </p:set>
                                  </p:childTnLst>
                                </p:cTn>
                              </p:par>
                              <p:par>
                                <p:cTn id="42" presetID="7" presetClass="emph" presetSubtype="2" fill="hold" nodeType="withEffect">
                                  <p:stCondLst>
                                    <p:cond delay="0"/>
                                  </p:stCondLst>
                                  <p:childTnLst>
                                    <p:animClr clrSpc="rgb" dir="cw">
                                      <p:cBhvr>
                                        <p:cTn id="43" dur="10" fill="hold"/>
                                        <p:tgtEl>
                                          <p:spTgt spid="43"/>
                                        </p:tgtEl>
                                        <p:attrNameLst>
                                          <p:attrName>stroke.color</p:attrName>
                                        </p:attrNameLst>
                                      </p:cBhvr>
                                      <p:to>
                                        <a:srgbClr val="B9B9B9"/>
                                      </p:to>
                                    </p:animClr>
                                    <p:set>
                                      <p:cBhvr>
                                        <p:cTn id="44" dur="10" fill="hold"/>
                                        <p:tgtEl>
                                          <p:spTgt spid="43"/>
                                        </p:tgtEl>
                                        <p:attrNameLst>
                                          <p:attrName>stroke.on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70F03-8523-194E-9AAC-59BC568386A2}"/>
              </a:ext>
            </a:extLst>
          </p:cNvPr>
          <p:cNvSpPr>
            <a:spLocks noGrp="1"/>
          </p:cNvSpPr>
          <p:nvPr>
            <p:ph type="title"/>
          </p:nvPr>
        </p:nvSpPr>
        <p:spPr/>
        <p:txBody>
          <a:bodyPr/>
          <a:lstStyle/>
          <a:p>
            <a:r>
              <a:rPr lang="en-US" dirty="0"/>
              <a:t>SMPC Protocol performance (1)</a:t>
            </a:r>
          </a:p>
        </p:txBody>
      </p:sp>
      <p:pic>
        <p:nvPicPr>
          <p:cNvPr id="7" name="Picture 6">
            <a:extLst>
              <a:ext uri="{FF2B5EF4-FFF2-40B4-BE49-F238E27FC236}">
                <a16:creationId xmlns:a16="http://schemas.microsoft.com/office/drawing/2014/main" id="{607EEE57-67C2-3A41-8C5E-8E91A50CCD17}"/>
              </a:ext>
            </a:extLst>
          </p:cNvPr>
          <p:cNvPicPr>
            <a:picLocks noChangeAspect="1"/>
          </p:cNvPicPr>
          <p:nvPr/>
        </p:nvPicPr>
        <p:blipFill>
          <a:blip r:embed="rId2"/>
          <a:stretch>
            <a:fillRect/>
          </a:stretch>
        </p:blipFill>
        <p:spPr>
          <a:xfrm>
            <a:off x="2659684" y="2065867"/>
            <a:ext cx="8694116" cy="3946116"/>
          </a:xfrm>
          <a:prstGeom prst="rect">
            <a:avLst/>
          </a:prstGeom>
        </p:spPr>
      </p:pic>
      <p:sp>
        <p:nvSpPr>
          <p:cNvPr id="8" name="TextBox 7">
            <a:extLst>
              <a:ext uri="{FF2B5EF4-FFF2-40B4-BE49-F238E27FC236}">
                <a16:creationId xmlns:a16="http://schemas.microsoft.com/office/drawing/2014/main" id="{79F2CC84-EA77-EF4D-8F61-612358947DC7}"/>
              </a:ext>
            </a:extLst>
          </p:cNvPr>
          <p:cNvSpPr txBox="1"/>
          <p:nvPr/>
        </p:nvSpPr>
        <p:spPr>
          <a:xfrm>
            <a:off x="677333" y="5688817"/>
            <a:ext cx="1982351" cy="646331"/>
          </a:xfrm>
          <a:prstGeom prst="rect">
            <a:avLst/>
          </a:prstGeom>
          <a:noFill/>
        </p:spPr>
        <p:txBody>
          <a:bodyPr wrap="square" rtlCol="0">
            <a:spAutoFit/>
          </a:bodyPr>
          <a:lstStyle/>
          <a:p>
            <a:r>
              <a:rPr lang="en-US" dirty="0"/>
              <a:t>delay: 50 </a:t>
            </a:r>
            <a:r>
              <a:rPr lang="en-US" dirty="0" err="1"/>
              <a:t>ms</a:t>
            </a:r>
            <a:endParaRPr lang="en-US" dirty="0"/>
          </a:p>
          <a:p>
            <a:r>
              <a:rPr lang="en-US" dirty="0"/>
              <a:t>length: 13 B</a:t>
            </a:r>
          </a:p>
        </p:txBody>
      </p:sp>
      <p:sp>
        <p:nvSpPr>
          <p:cNvPr id="12" name="Slide Number Placeholder 11">
            <a:extLst>
              <a:ext uri="{FF2B5EF4-FFF2-40B4-BE49-F238E27FC236}">
                <a16:creationId xmlns:a16="http://schemas.microsoft.com/office/drawing/2014/main" id="{CE6C1CCA-34DE-3F4A-B254-441E418DC407}"/>
              </a:ext>
            </a:extLst>
          </p:cNvPr>
          <p:cNvSpPr>
            <a:spLocks noGrp="1"/>
          </p:cNvSpPr>
          <p:nvPr>
            <p:ph type="sldNum" sz="quarter" idx="12"/>
          </p:nvPr>
        </p:nvSpPr>
        <p:spPr/>
        <p:txBody>
          <a:bodyPr/>
          <a:lstStyle/>
          <a:p>
            <a:fld id="{29E49BD9-A789-9148-B663-B843E630A9C4}" type="slidenum">
              <a:rPr lang="en-US" smtClean="0"/>
              <a:t>30</a:t>
            </a:fld>
            <a:endParaRPr lang="en-US"/>
          </a:p>
        </p:txBody>
      </p:sp>
    </p:spTree>
    <p:extLst>
      <p:ext uri="{BB962C8B-B14F-4D97-AF65-F5344CB8AC3E}">
        <p14:creationId xmlns:p14="http://schemas.microsoft.com/office/powerpoint/2010/main" val="2078877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70F03-8523-194E-9AAC-59BC568386A2}"/>
              </a:ext>
            </a:extLst>
          </p:cNvPr>
          <p:cNvSpPr>
            <a:spLocks noGrp="1"/>
          </p:cNvSpPr>
          <p:nvPr>
            <p:ph type="title"/>
          </p:nvPr>
        </p:nvSpPr>
        <p:spPr/>
        <p:txBody>
          <a:bodyPr/>
          <a:lstStyle/>
          <a:p>
            <a:r>
              <a:rPr lang="en-US" dirty="0"/>
              <a:t>SMPC Protocol performance (2)</a:t>
            </a:r>
          </a:p>
        </p:txBody>
      </p:sp>
      <p:pic>
        <p:nvPicPr>
          <p:cNvPr id="4" name="Picture 3">
            <a:extLst>
              <a:ext uri="{FF2B5EF4-FFF2-40B4-BE49-F238E27FC236}">
                <a16:creationId xmlns:a16="http://schemas.microsoft.com/office/drawing/2014/main" id="{EAEC12E5-E23D-A240-A07C-B2596D5D3DD0}"/>
              </a:ext>
            </a:extLst>
          </p:cNvPr>
          <p:cNvPicPr>
            <a:picLocks noChangeAspect="1"/>
          </p:cNvPicPr>
          <p:nvPr/>
        </p:nvPicPr>
        <p:blipFill>
          <a:blip r:embed="rId2"/>
          <a:stretch>
            <a:fillRect/>
          </a:stretch>
        </p:blipFill>
        <p:spPr>
          <a:xfrm>
            <a:off x="2870199" y="2033292"/>
            <a:ext cx="8339668" cy="3842788"/>
          </a:xfrm>
          <a:prstGeom prst="rect">
            <a:avLst/>
          </a:prstGeom>
        </p:spPr>
      </p:pic>
      <p:sp>
        <p:nvSpPr>
          <p:cNvPr id="6" name="TextBox 5">
            <a:extLst>
              <a:ext uri="{FF2B5EF4-FFF2-40B4-BE49-F238E27FC236}">
                <a16:creationId xmlns:a16="http://schemas.microsoft.com/office/drawing/2014/main" id="{3B84EF59-407F-7C4D-B049-1663F5D5E115}"/>
              </a:ext>
            </a:extLst>
          </p:cNvPr>
          <p:cNvSpPr txBox="1"/>
          <p:nvPr/>
        </p:nvSpPr>
        <p:spPr>
          <a:xfrm>
            <a:off x="677333" y="5688817"/>
            <a:ext cx="1982351" cy="646331"/>
          </a:xfrm>
          <a:prstGeom prst="rect">
            <a:avLst/>
          </a:prstGeom>
          <a:noFill/>
        </p:spPr>
        <p:txBody>
          <a:bodyPr wrap="square" rtlCol="0">
            <a:spAutoFit/>
          </a:bodyPr>
          <a:lstStyle/>
          <a:p>
            <a:r>
              <a:rPr lang="en-US" dirty="0"/>
              <a:t># rules: 2000</a:t>
            </a:r>
          </a:p>
          <a:p>
            <a:r>
              <a:rPr lang="en-US" dirty="0"/>
              <a:t>length: 13 B</a:t>
            </a:r>
          </a:p>
        </p:txBody>
      </p:sp>
      <p:sp>
        <p:nvSpPr>
          <p:cNvPr id="10" name="Slide Number Placeholder 9">
            <a:extLst>
              <a:ext uri="{FF2B5EF4-FFF2-40B4-BE49-F238E27FC236}">
                <a16:creationId xmlns:a16="http://schemas.microsoft.com/office/drawing/2014/main" id="{AC687C3D-1436-3449-B6E3-AAE6202858ED}"/>
              </a:ext>
            </a:extLst>
          </p:cNvPr>
          <p:cNvSpPr>
            <a:spLocks noGrp="1"/>
          </p:cNvSpPr>
          <p:nvPr>
            <p:ph type="sldNum" sz="quarter" idx="12"/>
          </p:nvPr>
        </p:nvSpPr>
        <p:spPr/>
        <p:txBody>
          <a:bodyPr/>
          <a:lstStyle/>
          <a:p>
            <a:fld id="{29E49BD9-A789-9148-B663-B843E630A9C4}" type="slidenum">
              <a:rPr lang="en-US" smtClean="0"/>
              <a:t>31</a:t>
            </a:fld>
            <a:endParaRPr lang="en-US"/>
          </a:p>
        </p:txBody>
      </p:sp>
    </p:spTree>
    <p:extLst>
      <p:ext uri="{BB962C8B-B14F-4D97-AF65-F5344CB8AC3E}">
        <p14:creationId xmlns:p14="http://schemas.microsoft.com/office/powerpoint/2010/main" val="2409742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3C281-8E1B-AE44-9E1C-244734EE8EF8}"/>
              </a:ext>
            </a:extLst>
          </p:cNvPr>
          <p:cNvSpPr>
            <a:spLocks noGrp="1"/>
          </p:cNvSpPr>
          <p:nvPr>
            <p:ph type="title"/>
          </p:nvPr>
        </p:nvSpPr>
        <p:spPr/>
        <p:txBody>
          <a:bodyPr/>
          <a:lstStyle/>
          <a:p>
            <a:r>
              <a:rPr lang="en-US" dirty="0"/>
              <a:t>Number of </a:t>
            </a:r>
            <a:r>
              <a:rPr lang="en-US" dirty="0" err="1"/>
              <a:t>SDXes</a:t>
            </a:r>
            <a:r>
              <a:rPr lang="en-US" dirty="0"/>
              <a:t> in deflected paths</a:t>
            </a:r>
          </a:p>
        </p:txBody>
      </p:sp>
      <p:pic>
        <p:nvPicPr>
          <p:cNvPr id="6" name="Picture 5">
            <a:extLst>
              <a:ext uri="{FF2B5EF4-FFF2-40B4-BE49-F238E27FC236}">
                <a16:creationId xmlns:a16="http://schemas.microsoft.com/office/drawing/2014/main" id="{933A0971-43DB-BF46-BCEE-4A3F9667DA1C}"/>
              </a:ext>
            </a:extLst>
          </p:cNvPr>
          <p:cNvPicPr>
            <a:picLocks noChangeAspect="1"/>
          </p:cNvPicPr>
          <p:nvPr/>
        </p:nvPicPr>
        <p:blipFill>
          <a:blip r:embed="rId2"/>
          <a:stretch>
            <a:fillRect/>
          </a:stretch>
        </p:blipFill>
        <p:spPr>
          <a:xfrm>
            <a:off x="2903855" y="2151661"/>
            <a:ext cx="6384289" cy="4286082"/>
          </a:xfrm>
          <a:prstGeom prst="rect">
            <a:avLst/>
          </a:prstGeom>
        </p:spPr>
      </p:pic>
      <p:sp>
        <p:nvSpPr>
          <p:cNvPr id="10" name="Slide Number Placeholder 9">
            <a:extLst>
              <a:ext uri="{FF2B5EF4-FFF2-40B4-BE49-F238E27FC236}">
                <a16:creationId xmlns:a16="http://schemas.microsoft.com/office/drawing/2014/main" id="{1647B560-0712-204E-B46E-BDAF3DAA173A}"/>
              </a:ext>
            </a:extLst>
          </p:cNvPr>
          <p:cNvSpPr>
            <a:spLocks noGrp="1"/>
          </p:cNvSpPr>
          <p:nvPr>
            <p:ph type="sldNum" sz="quarter" idx="12"/>
          </p:nvPr>
        </p:nvSpPr>
        <p:spPr/>
        <p:txBody>
          <a:bodyPr/>
          <a:lstStyle/>
          <a:p>
            <a:fld id="{29E49BD9-A789-9148-B663-B843E630A9C4}" type="slidenum">
              <a:rPr lang="en-US" smtClean="0"/>
              <a:t>32</a:t>
            </a:fld>
            <a:endParaRPr lang="en-US"/>
          </a:p>
        </p:txBody>
      </p:sp>
    </p:spTree>
    <p:extLst>
      <p:ext uri="{BB962C8B-B14F-4D97-AF65-F5344CB8AC3E}">
        <p14:creationId xmlns:p14="http://schemas.microsoft.com/office/powerpoint/2010/main" val="2422716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D3B9CEF3-A782-2D43-8E0A-C8CCCAC8EEAD}"/>
              </a:ext>
            </a:extLst>
          </p:cNvPr>
          <p:cNvCxnSpPr>
            <a:cxnSpLocks/>
          </p:cNvCxnSpPr>
          <p:nvPr/>
        </p:nvCxnSpPr>
        <p:spPr>
          <a:xfrm flipV="1">
            <a:off x="3412696" y="4486920"/>
            <a:ext cx="963268" cy="1200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3BF0BCB9-2157-2E4D-BB83-AD694DCC3651}"/>
              </a:ext>
            </a:extLst>
          </p:cNvPr>
          <p:cNvCxnSpPr>
            <a:cxnSpLocks/>
          </p:cNvCxnSpPr>
          <p:nvPr/>
        </p:nvCxnSpPr>
        <p:spPr>
          <a:xfrm flipV="1">
            <a:off x="3081713" y="4389652"/>
            <a:ext cx="408640" cy="1699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C9F49C2-0789-DC42-84C2-FD48C2E0D655}"/>
              </a:ext>
            </a:extLst>
          </p:cNvPr>
          <p:cNvCxnSpPr>
            <a:cxnSpLocks/>
          </p:cNvCxnSpPr>
          <p:nvPr/>
        </p:nvCxnSpPr>
        <p:spPr>
          <a:xfrm flipH="1">
            <a:off x="4375964" y="5334756"/>
            <a:ext cx="451712" cy="2788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5237344-CD5B-7641-BDBB-DA402BAF1BC3}"/>
              </a:ext>
            </a:extLst>
          </p:cNvPr>
          <p:cNvCxnSpPr>
            <a:cxnSpLocks/>
          </p:cNvCxnSpPr>
          <p:nvPr/>
        </p:nvCxnSpPr>
        <p:spPr>
          <a:xfrm flipH="1" flipV="1">
            <a:off x="3425247" y="3650419"/>
            <a:ext cx="46161" cy="3590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1FF7C38-A8F7-2240-B3C6-1E7A961556B8}"/>
              </a:ext>
            </a:extLst>
          </p:cNvPr>
          <p:cNvCxnSpPr>
            <a:cxnSpLocks/>
            <a:endCxn id="50" idx="7"/>
          </p:cNvCxnSpPr>
          <p:nvPr/>
        </p:nvCxnSpPr>
        <p:spPr>
          <a:xfrm flipH="1">
            <a:off x="5620301" y="2550682"/>
            <a:ext cx="426575" cy="7989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E9743D-35B5-B64B-A937-3698E77F0158}"/>
              </a:ext>
            </a:extLst>
          </p:cNvPr>
          <p:cNvCxnSpPr>
            <a:cxnSpLocks/>
          </p:cNvCxnSpPr>
          <p:nvPr/>
        </p:nvCxnSpPr>
        <p:spPr>
          <a:xfrm>
            <a:off x="3100536" y="4730433"/>
            <a:ext cx="1853934" cy="4749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F0BB471-4AA2-6B4D-8685-934BC114375F}"/>
              </a:ext>
            </a:extLst>
          </p:cNvPr>
          <p:cNvCxnSpPr>
            <a:cxnSpLocks/>
          </p:cNvCxnSpPr>
          <p:nvPr/>
        </p:nvCxnSpPr>
        <p:spPr>
          <a:xfrm flipV="1">
            <a:off x="5157615" y="3735302"/>
            <a:ext cx="84059" cy="12695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1902D41-9012-0845-A09F-AC9147FC4A1F}"/>
              </a:ext>
            </a:extLst>
          </p:cNvPr>
          <p:cNvCxnSpPr>
            <a:cxnSpLocks/>
            <a:endCxn id="50" idx="2"/>
          </p:cNvCxnSpPr>
          <p:nvPr/>
        </p:nvCxnSpPr>
        <p:spPr>
          <a:xfrm flipV="1">
            <a:off x="4520817" y="3582942"/>
            <a:ext cx="538292" cy="5985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0ED9FB8-F040-C34E-BF24-0B7F20035980}"/>
              </a:ext>
            </a:extLst>
          </p:cNvPr>
          <p:cNvCxnSpPr>
            <a:cxnSpLocks/>
          </p:cNvCxnSpPr>
          <p:nvPr/>
        </p:nvCxnSpPr>
        <p:spPr>
          <a:xfrm flipH="1">
            <a:off x="3630362" y="5649417"/>
            <a:ext cx="426775" cy="1492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32B1A54-2A7A-0A43-81D5-238E3F56DA87}"/>
              </a:ext>
            </a:extLst>
          </p:cNvPr>
          <p:cNvCxnSpPr>
            <a:cxnSpLocks/>
            <a:stCxn id="46" idx="2"/>
          </p:cNvCxnSpPr>
          <p:nvPr/>
        </p:nvCxnSpPr>
        <p:spPr>
          <a:xfrm flipH="1" flipV="1">
            <a:off x="3826913" y="4293227"/>
            <a:ext cx="358247" cy="413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E8A9DA-F1C2-F047-A722-562396D40EE5}"/>
              </a:ext>
            </a:extLst>
          </p:cNvPr>
          <p:cNvCxnSpPr>
            <a:cxnSpLocks/>
            <a:stCxn id="28" idx="1"/>
            <a:endCxn id="50" idx="4"/>
          </p:cNvCxnSpPr>
          <p:nvPr/>
        </p:nvCxnSpPr>
        <p:spPr>
          <a:xfrm flipH="1" flipV="1">
            <a:off x="5387000" y="3912880"/>
            <a:ext cx="1143013" cy="15083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3D97CFD-9910-C045-BC83-6B3936FE0A4E}"/>
              </a:ext>
            </a:extLst>
          </p:cNvPr>
          <p:cNvCxnSpPr>
            <a:stCxn id="28" idx="2"/>
          </p:cNvCxnSpPr>
          <p:nvPr/>
        </p:nvCxnSpPr>
        <p:spPr>
          <a:xfrm flipH="1" flipV="1">
            <a:off x="5487552" y="5334756"/>
            <a:ext cx="945824" cy="3197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F165DD-25B3-C74C-B252-D1D2439EAF2C}"/>
              </a:ext>
            </a:extLst>
          </p:cNvPr>
          <p:cNvCxnSpPr>
            <a:cxnSpLocks/>
          </p:cNvCxnSpPr>
          <p:nvPr/>
        </p:nvCxnSpPr>
        <p:spPr>
          <a:xfrm flipH="1">
            <a:off x="6714606" y="3582942"/>
            <a:ext cx="313280" cy="194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77BAE1-E3F4-294C-8BDC-9B64B5FF4BAA}"/>
              </a:ext>
            </a:extLst>
          </p:cNvPr>
          <p:cNvCxnSpPr>
            <a:cxnSpLocks/>
            <a:stCxn id="29" idx="3"/>
          </p:cNvCxnSpPr>
          <p:nvPr/>
        </p:nvCxnSpPr>
        <p:spPr>
          <a:xfrm flipH="1">
            <a:off x="5284408" y="3078785"/>
            <a:ext cx="1872853" cy="20626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208C571-3F1B-954D-8920-92FF19D39BCE}"/>
              </a:ext>
            </a:extLst>
          </p:cNvPr>
          <p:cNvCxnSpPr>
            <a:cxnSpLocks/>
          </p:cNvCxnSpPr>
          <p:nvPr/>
        </p:nvCxnSpPr>
        <p:spPr>
          <a:xfrm flipV="1">
            <a:off x="3641982" y="5817054"/>
            <a:ext cx="2937039" cy="1490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2F5DFAB-5A61-9B41-A1FC-2A090D571327}"/>
              </a:ext>
            </a:extLst>
          </p:cNvPr>
          <p:cNvCxnSpPr>
            <a:cxnSpLocks/>
          </p:cNvCxnSpPr>
          <p:nvPr/>
        </p:nvCxnSpPr>
        <p:spPr>
          <a:xfrm flipH="1" flipV="1">
            <a:off x="5487552" y="3788327"/>
            <a:ext cx="3128556" cy="2211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EFE1980-9623-E242-A3D8-AEEF3AC7876B}"/>
              </a:ext>
            </a:extLst>
          </p:cNvPr>
          <p:cNvCxnSpPr>
            <a:cxnSpLocks/>
          </p:cNvCxnSpPr>
          <p:nvPr/>
        </p:nvCxnSpPr>
        <p:spPr>
          <a:xfrm flipH="1" flipV="1">
            <a:off x="8260635" y="3420826"/>
            <a:ext cx="444512" cy="337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1376337-6AE0-7043-B9B0-C3A36AA2FF0E}"/>
              </a:ext>
            </a:extLst>
          </p:cNvPr>
          <p:cNvCxnSpPr>
            <a:cxnSpLocks/>
          </p:cNvCxnSpPr>
          <p:nvPr/>
        </p:nvCxnSpPr>
        <p:spPr>
          <a:xfrm flipH="1" flipV="1">
            <a:off x="7269978" y="3272067"/>
            <a:ext cx="582864" cy="989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75409FE-E31B-1D4E-8E6D-6C5175E94008}"/>
              </a:ext>
            </a:extLst>
          </p:cNvPr>
          <p:cNvCxnSpPr>
            <a:cxnSpLocks/>
            <a:stCxn id="30" idx="3"/>
          </p:cNvCxnSpPr>
          <p:nvPr/>
        </p:nvCxnSpPr>
        <p:spPr>
          <a:xfrm flipH="1">
            <a:off x="3819052" y="2397556"/>
            <a:ext cx="653548" cy="7801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7CC783-63FC-0A41-9AA7-71DC92212ECC}"/>
              </a:ext>
            </a:extLst>
          </p:cNvPr>
          <p:cNvCxnSpPr>
            <a:cxnSpLocks/>
            <a:stCxn id="30" idx="6"/>
          </p:cNvCxnSpPr>
          <p:nvPr/>
        </p:nvCxnSpPr>
        <p:spPr>
          <a:xfrm flipV="1">
            <a:off x="4802538" y="2317381"/>
            <a:ext cx="1147701" cy="3723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CC3CD21-4CD1-C64F-897E-027BDB1B2C66}"/>
              </a:ext>
            </a:extLst>
          </p:cNvPr>
          <p:cNvCxnSpPr>
            <a:stCxn id="31" idx="3"/>
            <a:endCxn id="28" idx="6"/>
          </p:cNvCxnSpPr>
          <p:nvPr/>
        </p:nvCxnSpPr>
        <p:spPr>
          <a:xfrm flipH="1">
            <a:off x="7093252" y="5277754"/>
            <a:ext cx="697623" cy="3767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AB01C9-E7F8-8B40-8AFE-AEAB174963AB}"/>
              </a:ext>
            </a:extLst>
          </p:cNvPr>
          <p:cNvCxnSpPr>
            <a:cxnSpLocks/>
          </p:cNvCxnSpPr>
          <p:nvPr/>
        </p:nvCxnSpPr>
        <p:spPr>
          <a:xfrm>
            <a:off x="7192513" y="3582942"/>
            <a:ext cx="660329" cy="14910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2B574BF-0F95-1F43-B79D-DAD2643CB5FC}"/>
              </a:ext>
            </a:extLst>
          </p:cNvPr>
          <p:cNvCxnSpPr>
            <a:cxnSpLocks/>
          </p:cNvCxnSpPr>
          <p:nvPr/>
        </p:nvCxnSpPr>
        <p:spPr>
          <a:xfrm flipH="1">
            <a:off x="8057768" y="2528856"/>
            <a:ext cx="162442" cy="6214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5E9C995-DAB2-9E42-B868-6D1083F715BC}"/>
              </a:ext>
            </a:extLst>
          </p:cNvPr>
          <p:cNvCxnSpPr>
            <a:cxnSpLocks/>
          </p:cNvCxnSpPr>
          <p:nvPr/>
        </p:nvCxnSpPr>
        <p:spPr>
          <a:xfrm flipH="1" flipV="1">
            <a:off x="6442278" y="2206318"/>
            <a:ext cx="1658522" cy="3094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D09DC1-206E-8A42-B5EC-7CBF9F5FB09B}"/>
              </a:ext>
            </a:extLst>
          </p:cNvPr>
          <p:cNvCxnSpPr>
            <a:cxnSpLocks/>
          </p:cNvCxnSpPr>
          <p:nvPr/>
        </p:nvCxnSpPr>
        <p:spPr>
          <a:xfrm flipV="1">
            <a:off x="5257625" y="3349641"/>
            <a:ext cx="362676" cy="3806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BBD4351D-762B-D949-9E5F-92886F5CDAD5}"/>
              </a:ext>
            </a:extLst>
          </p:cNvPr>
          <p:cNvGrpSpPr/>
          <p:nvPr/>
        </p:nvGrpSpPr>
        <p:grpSpPr>
          <a:xfrm>
            <a:off x="3024512" y="2190044"/>
            <a:ext cx="5148644" cy="3779131"/>
            <a:chOff x="3024512" y="2190044"/>
            <a:chExt cx="5148644" cy="3779131"/>
          </a:xfrm>
        </p:grpSpPr>
        <p:cxnSp>
          <p:nvCxnSpPr>
            <p:cNvPr id="38" name="Straight Connector 37">
              <a:extLst>
                <a:ext uri="{FF2B5EF4-FFF2-40B4-BE49-F238E27FC236}">
                  <a16:creationId xmlns:a16="http://schemas.microsoft.com/office/drawing/2014/main" id="{FFDFBB82-63DD-2546-B3D7-67F7F16A2843}"/>
                </a:ext>
              </a:extLst>
            </p:cNvPr>
            <p:cNvCxnSpPr>
              <a:cxnSpLocks/>
            </p:cNvCxnSpPr>
            <p:nvPr/>
          </p:nvCxnSpPr>
          <p:spPr>
            <a:xfrm flipH="1">
              <a:off x="3024512" y="4389652"/>
              <a:ext cx="462847" cy="19681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734FCB2-0DE1-9542-8A37-312E7BA7929D}"/>
                </a:ext>
              </a:extLst>
            </p:cNvPr>
            <p:cNvCxnSpPr>
              <a:cxnSpLocks/>
            </p:cNvCxnSpPr>
            <p:nvPr/>
          </p:nvCxnSpPr>
          <p:spPr>
            <a:xfrm>
              <a:off x="3917189" y="4303119"/>
              <a:ext cx="421814" cy="4499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0ADEA7B-4901-EF42-8012-73DA587290E4}"/>
                </a:ext>
              </a:extLst>
            </p:cNvPr>
            <p:cNvCxnSpPr>
              <a:cxnSpLocks/>
            </p:cNvCxnSpPr>
            <p:nvPr/>
          </p:nvCxnSpPr>
          <p:spPr>
            <a:xfrm flipH="1">
              <a:off x="4513051" y="3451442"/>
              <a:ext cx="648650" cy="7478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45EBC3D-F61C-1C42-B694-F86C1E3C54A2}"/>
                </a:ext>
              </a:extLst>
            </p:cNvPr>
            <p:cNvCxnSpPr>
              <a:cxnSpLocks/>
              <a:endCxn id="47" idx="3"/>
            </p:cNvCxnSpPr>
            <p:nvPr/>
          </p:nvCxnSpPr>
          <p:spPr>
            <a:xfrm flipH="1">
              <a:off x="5157614" y="3816659"/>
              <a:ext cx="83777" cy="12258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5567A3E-A512-2D4B-A752-A86EA0E91016}"/>
                </a:ext>
              </a:extLst>
            </p:cNvPr>
            <p:cNvCxnSpPr>
              <a:cxnSpLocks/>
            </p:cNvCxnSpPr>
            <p:nvPr/>
          </p:nvCxnSpPr>
          <p:spPr>
            <a:xfrm flipV="1">
              <a:off x="4462033" y="5192232"/>
              <a:ext cx="591067" cy="37718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AF02BB7-CF85-9642-B2DF-07BCABDE6DDD}"/>
                </a:ext>
              </a:extLst>
            </p:cNvPr>
            <p:cNvCxnSpPr>
              <a:cxnSpLocks/>
            </p:cNvCxnSpPr>
            <p:nvPr/>
          </p:nvCxnSpPr>
          <p:spPr>
            <a:xfrm flipV="1">
              <a:off x="3568967" y="5631064"/>
              <a:ext cx="500550" cy="18599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B5CBD69-1C00-614D-913D-2A92A2EBEBFA}"/>
                </a:ext>
              </a:extLst>
            </p:cNvPr>
            <p:cNvCxnSpPr>
              <a:cxnSpLocks/>
            </p:cNvCxnSpPr>
            <p:nvPr/>
          </p:nvCxnSpPr>
          <p:spPr>
            <a:xfrm flipH="1">
              <a:off x="3487359" y="5817054"/>
              <a:ext cx="3126914" cy="1521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CAEA19C-7335-6046-87FD-22D2C3C24CB9}"/>
                </a:ext>
              </a:extLst>
            </p:cNvPr>
            <p:cNvCxnSpPr>
              <a:cxnSpLocks/>
            </p:cNvCxnSpPr>
            <p:nvPr/>
          </p:nvCxnSpPr>
          <p:spPr>
            <a:xfrm flipH="1">
              <a:off x="6711963" y="3607739"/>
              <a:ext cx="315923" cy="18851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07DF0B9-EE37-A54E-9CCD-77BF04C886CD}"/>
                </a:ext>
              </a:extLst>
            </p:cNvPr>
            <p:cNvCxnSpPr>
              <a:cxnSpLocks/>
            </p:cNvCxnSpPr>
            <p:nvPr/>
          </p:nvCxnSpPr>
          <p:spPr>
            <a:xfrm>
              <a:off x="7269978" y="3260987"/>
              <a:ext cx="582864" cy="11000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EBFC847-281C-5B49-B02C-A00036952450}"/>
                </a:ext>
              </a:extLst>
            </p:cNvPr>
            <p:cNvCxnSpPr>
              <a:cxnSpLocks/>
            </p:cNvCxnSpPr>
            <p:nvPr/>
          </p:nvCxnSpPr>
          <p:spPr>
            <a:xfrm flipH="1">
              <a:off x="8048978" y="2743200"/>
              <a:ext cx="124178" cy="45155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CCBF935-B98E-284F-A6D7-E0F2DCDD4A11}"/>
                </a:ext>
              </a:extLst>
            </p:cNvPr>
            <p:cNvCxnSpPr>
              <a:cxnSpLocks/>
            </p:cNvCxnSpPr>
            <p:nvPr/>
          </p:nvCxnSpPr>
          <p:spPr>
            <a:xfrm flipH="1" flipV="1">
              <a:off x="6423378" y="2190044"/>
              <a:ext cx="1693334" cy="3273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Oval 114">
            <a:extLst>
              <a:ext uri="{FF2B5EF4-FFF2-40B4-BE49-F238E27FC236}">
                <a16:creationId xmlns:a16="http://schemas.microsoft.com/office/drawing/2014/main" id="{B60BD1D9-398F-5146-A4F9-0BB8EB157ADC}"/>
              </a:ext>
            </a:extLst>
          </p:cNvPr>
          <p:cNvSpPr/>
          <p:nvPr/>
        </p:nvSpPr>
        <p:spPr>
          <a:xfrm>
            <a:off x="7930696" y="2234427"/>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Q</a:t>
            </a:r>
          </a:p>
        </p:txBody>
      </p:sp>
      <p:sp>
        <p:nvSpPr>
          <p:cNvPr id="26" name="Oval 3">
            <a:extLst>
              <a:ext uri="{FF2B5EF4-FFF2-40B4-BE49-F238E27FC236}">
                <a16:creationId xmlns:a16="http://schemas.microsoft.com/office/drawing/2014/main" id="{BFFF3A21-D683-C540-8212-F3D1C5FC0C71}"/>
              </a:ext>
            </a:extLst>
          </p:cNvPr>
          <p:cNvSpPr/>
          <p:nvPr/>
        </p:nvSpPr>
        <p:spPr>
          <a:xfrm>
            <a:off x="3276978" y="3063666"/>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C</a:t>
            </a:r>
          </a:p>
        </p:txBody>
      </p:sp>
      <p:sp>
        <p:nvSpPr>
          <p:cNvPr id="27" name="Oval 4">
            <a:extLst>
              <a:ext uri="{FF2B5EF4-FFF2-40B4-BE49-F238E27FC236}">
                <a16:creationId xmlns:a16="http://schemas.microsoft.com/office/drawing/2014/main" id="{2EA30213-A291-EB4B-A45B-B6F67444F6F8}"/>
              </a:ext>
            </a:extLst>
          </p:cNvPr>
          <p:cNvSpPr/>
          <p:nvPr/>
        </p:nvSpPr>
        <p:spPr>
          <a:xfrm>
            <a:off x="8501344" y="3532278"/>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R</a:t>
            </a:r>
          </a:p>
        </p:txBody>
      </p:sp>
      <p:sp>
        <p:nvSpPr>
          <p:cNvPr id="28" name="Oval 10">
            <a:extLst>
              <a:ext uri="{FF2B5EF4-FFF2-40B4-BE49-F238E27FC236}">
                <a16:creationId xmlns:a16="http://schemas.microsoft.com/office/drawing/2014/main" id="{478DA820-C432-9940-9F1A-B7F1101D6F4F}"/>
              </a:ext>
            </a:extLst>
          </p:cNvPr>
          <p:cNvSpPr/>
          <p:nvPr/>
        </p:nvSpPr>
        <p:spPr>
          <a:xfrm>
            <a:off x="6433376" y="5324544"/>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I</a:t>
            </a:r>
          </a:p>
        </p:txBody>
      </p:sp>
      <p:sp>
        <p:nvSpPr>
          <p:cNvPr id="29" name="Oval 11">
            <a:extLst>
              <a:ext uri="{FF2B5EF4-FFF2-40B4-BE49-F238E27FC236}">
                <a16:creationId xmlns:a16="http://schemas.microsoft.com/office/drawing/2014/main" id="{BD13D14C-BDC3-934B-81DD-2BD0C1DD6CDD}"/>
              </a:ext>
            </a:extLst>
          </p:cNvPr>
          <p:cNvSpPr/>
          <p:nvPr/>
        </p:nvSpPr>
        <p:spPr>
          <a:xfrm>
            <a:off x="6827323" y="3041056"/>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P</a:t>
            </a:r>
          </a:p>
        </p:txBody>
      </p:sp>
      <p:sp>
        <p:nvSpPr>
          <p:cNvPr id="30" name="Oval 74">
            <a:extLst>
              <a:ext uri="{FF2B5EF4-FFF2-40B4-BE49-F238E27FC236}">
                <a16:creationId xmlns:a16="http://schemas.microsoft.com/office/drawing/2014/main" id="{EF137BB0-2307-894B-B434-48632D4AD9EF}"/>
              </a:ext>
            </a:extLst>
          </p:cNvPr>
          <p:cNvSpPr/>
          <p:nvPr/>
        </p:nvSpPr>
        <p:spPr>
          <a:xfrm>
            <a:off x="4142662" y="2359827"/>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W</a:t>
            </a:r>
          </a:p>
        </p:txBody>
      </p:sp>
      <p:sp>
        <p:nvSpPr>
          <p:cNvPr id="31" name="Oval 75">
            <a:extLst>
              <a:ext uri="{FF2B5EF4-FFF2-40B4-BE49-F238E27FC236}">
                <a16:creationId xmlns:a16="http://schemas.microsoft.com/office/drawing/2014/main" id="{2635CB4A-C23B-A74A-968D-39BFE054E246}"/>
              </a:ext>
            </a:extLst>
          </p:cNvPr>
          <p:cNvSpPr/>
          <p:nvPr/>
        </p:nvSpPr>
        <p:spPr>
          <a:xfrm>
            <a:off x="7694238" y="4714515"/>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J</a:t>
            </a:r>
          </a:p>
        </p:txBody>
      </p:sp>
      <p:sp>
        <p:nvSpPr>
          <p:cNvPr id="32" name="Rounded Rectangle 31">
            <a:extLst>
              <a:ext uri="{FF2B5EF4-FFF2-40B4-BE49-F238E27FC236}">
                <a16:creationId xmlns:a16="http://schemas.microsoft.com/office/drawing/2014/main" id="{7CA475DF-41C3-464B-8CD3-B9E6618D97DD}"/>
              </a:ext>
            </a:extLst>
          </p:cNvPr>
          <p:cNvSpPr/>
          <p:nvPr/>
        </p:nvSpPr>
        <p:spPr>
          <a:xfrm>
            <a:off x="7729954" y="3052477"/>
            <a:ext cx="631194" cy="449641"/>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5" name="TextBox 34">
            <a:extLst>
              <a:ext uri="{FF2B5EF4-FFF2-40B4-BE49-F238E27FC236}">
                <a16:creationId xmlns:a16="http://schemas.microsoft.com/office/drawing/2014/main" id="{18E33F9A-C9BE-E840-8A94-50AB3327E41D}"/>
              </a:ext>
            </a:extLst>
          </p:cNvPr>
          <p:cNvSpPr txBox="1"/>
          <p:nvPr/>
        </p:nvSpPr>
        <p:spPr>
          <a:xfrm>
            <a:off x="7705149" y="3076586"/>
            <a:ext cx="703382" cy="400110"/>
          </a:xfrm>
          <a:prstGeom prst="rect">
            <a:avLst/>
          </a:prstGeom>
          <a:noFill/>
        </p:spPr>
        <p:txBody>
          <a:bodyPr wrap="square" rtlCol="0" anchor="ctr">
            <a:spAutoFit/>
          </a:bodyPr>
          <a:lstStyle/>
          <a:p>
            <a:pPr algn="ctr"/>
            <a:r>
              <a:rPr lang="en-US" sz="2000" dirty="0"/>
              <a:t>SDX</a:t>
            </a:r>
            <a:r>
              <a:rPr lang="en-US" sz="2000" baseline="-25000" dirty="0"/>
              <a:t>3</a:t>
            </a:r>
            <a:endParaRPr lang="en-US" sz="2000" dirty="0"/>
          </a:p>
        </p:txBody>
      </p:sp>
      <p:sp>
        <p:nvSpPr>
          <p:cNvPr id="46" name="Cloud 45">
            <a:extLst>
              <a:ext uri="{FF2B5EF4-FFF2-40B4-BE49-F238E27FC236}">
                <a16:creationId xmlns:a16="http://schemas.microsoft.com/office/drawing/2014/main" id="{48A6CE0A-722B-D74A-9B90-57E9E7F76555}"/>
              </a:ext>
            </a:extLst>
          </p:cNvPr>
          <p:cNvSpPr/>
          <p:nvPr/>
        </p:nvSpPr>
        <p:spPr>
          <a:xfrm>
            <a:off x="4183113" y="4004622"/>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B</a:t>
            </a:r>
          </a:p>
        </p:txBody>
      </p:sp>
      <p:sp>
        <p:nvSpPr>
          <p:cNvPr id="47" name="Cloud 46">
            <a:extLst>
              <a:ext uri="{FF2B5EF4-FFF2-40B4-BE49-F238E27FC236}">
                <a16:creationId xmlns:a16="http://schemas.microsoft.com/office/drawing/2014/main" id="{964B208D-43DF-BA47-8077-D885E89AFFB0}"/>
              </a:ext>
            </a:extLst>
          </p:cNvPr>
          <p:cNvSpPr/>
          <p:nvPr/>
        </p:nvSpPr>
        <p:spPr>
          <a:xfrm>
            <a:off x="4827676" y="5004818"/>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N</a:t>
            </a:r>
          </a:p>
        </p:txBody>
      </p:sp>
      <p:sp>
        <p:nvSpPr>
          <p:cNvPr id="48" name="Cloud 47">
            <a:extLst>
              <a:ext uri="{FF2B5EF4-FFF2-40B4-BE49-F238E27FC236}">
                <a16:creationId xmlns:a16="http://schemas.microsoft.com/office/drawing/2014/main" id="{8621D8E4-5A26-DB4F-BD22-DB5E202B5760}"/>
              </a:ext>
            </a:extLst>
          </p:cNvPr>
          <p:cNvSpPr/>
          <p:nvPr/>
        </p:nvSpPr>
        <p:spPr>
          <a:xfrm>
            <a:off x="3111313" y="5537426"/>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M</a:t>
            </a:r>
          </a:p>
        </p:txBody>
      </p:sp>
      <p:sp>
        <p:nvSpPr>
          <p:cNvPr id="49" name="Cloud 48">
            <a:extLst>
              <a:ext uri="{FF2B5EF4-FFF2-40B4-BE49-F238E27FC236}">
                <a16:creationId xmlns:a16="http://schemas.microsoft.com/office/drawing/2014/main" id="{F10120D2-323C-BD41-96AE-8B61EBBC8E1E}"/>
              </a:ext>
            </a:extLst>
          </p:cNvPr>
          <p:cNvSpPr/>
          <p:nvPr/>
        </p:nvSpPr>
        <p:spPr>
          <a:xfrm>
            <a:off x="2573498" y="4273769"/>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n w="0"/>
                <a:solidFill>
                  <a:schemeClr val="bg1"/>
                </a:solidFill>
                <a:effectLst>
                  <a:outerShdw blurRad="38100" dist="25400" dir="5400000" algn="ctr" rotWithShape="0">
                    <a:srgbClr val="6E747A">
                      <a:alpha val="43000"/>
                    </a:srgbClr>
                  </a:outerShdw>
                </a:effectLst>
              </a:rPr>
              <a:t>A</a:t>
            </a:r>
          </a:p>
        </p:txBody>
      </p:sp>
      <p:sp>
        <p:nvSpPr>
          <p:cNvPr id="50" name="Oval 5">
            <a:extLst>
              <a:ext uri="{FF2B5EF4-FFF2-40B4-BE49-F238E27FC236}">
                <a16:creationId xmlns:a16="http://schemas.microsoft.com/office/drawing/2014/main" id="{FDB0D812-2BB4-6149-84F5-AD93CB34695A}"/>
              </a:ext>
            </a:extLst>
          </p:cNvPr>
          <p:cNvSpPr/>
          <p:nvPr/>
        </p:nvSpPr>
        <p:spPr>
          <a:xfrm>
            <a:off x="5057062" y="3253004"/>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1"/>
                </a:solidFill>
              </a:rPr>
              <a:t>Y</a:t>
            </a:r>
          </a:p>
        </p:txBody>
      </p:sp>
      <p:sp>
        <p:nvSpPr>
          <p:cNvPr id="51" name="Cloud 50">
            <a:extLst>
              <a:ext uri="{FF2B5EF4-FFF2-40B4-BE49-F238E27FC236}">
                <a16:creationId xmlns:a16="http://schemas.microsoft.com/office/drawing/2014/main" id="{ECF95861-AD01-AA44-9558-65EC75DA63DC}"/>
              </a:ext>
            </a:extLst>
          </p:cNvPr>
          <p:cNvSpPr/>
          <p:nvPr/>
        </p:nvSpPr>
        <p:spPr>
          <a:xfrm>
            <a:off x="5950239" y="1987443"/>
            <a:ext cx="659876" cy="6598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n w="0"/>
                <a:solidFill>
                  <a:schemeClr val="bg1"/>
                </a:solidFill>
                <a:effectLst>
                  <a:outerShdw blurRad="38100" dist="25400" dir="5400000" algn="ctr" rotWithShape="0">
                    <a:srgbClr val="6E747A">
                      <a:alpha val="43000"/>
                    </a:srgbClr>
                  </a:outerShdw>
                </a:effectLst>
              </a:rPr>
              <a:t>Z</a:t>
            </a:r>
          </a:p>
        </p:txBody>
      </p:sp>
      <p:sp>
        <p:nvSpPr>
          <p:cNvPr id="52" name="Rounded Rectangle 51">
            <a:extLst>
              <a:ext uri="{FF2B5EF4-FFF2-40B4-BE49-F238E27FC236}">
                <a16:creationId xmlns:a16="http://schemas.microsoft.com/office/drawing/2014/main" id="{4C2052EB-478E-AA4E-9D5C-6D8DDB10E9FB}"/>
              </a:ext>
            </a:extLst>
          </p:cNvPr>
          <p:cNvSpPr/>
          <p:nvPr/>
        </p:nvSpPr>
        <p:spPr>
          <a:xfrm>
            <a:off x="3941966" y="5293337"/>
            <a:ext cx="631194" cy="449641"/>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53" name="Rounded Rectangle 52">
            <a:extLst>
              <a:ext uri="{FF2B5EF4-FFF2-40B4-BE49-F238E27FC236}">
                <a16:creationId xmlns:a16="http://schemas.microsoft.com/office/drawing/2014/main" id="{B72B75D1-CBB0-E841-BFA9-3068402BCBBE}"/>
              </a:ext>
            </a:extLst>
          </p:cNvPr>
          <p:cNvSpPr/>
          <p:nvPr/>
        </p:nvSpPr>
        <p:spPr>
          <a:xfrm>
            <a:off x="3326385" y="3966032"/>
            <a:ext cx="631194" cy="449641"/>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56" name="TextBox 55">
            <a:extLst>
              <a:ext uri="{FF2B5EF4-FFF2-40B4-BE49-F238E27FC236}">
                <a16:creationId xmlns:a16="http://schemas.microsoft.com/office/drawing/2014/main" id="{7AF7EBA1-51E5-C24C-B751-CED902892C81}"/>
              </a:ext>
            </a:extLst>
          </p:cNvPr>
          <p:cNvSpPr txBox="1"/>
          <p:nvPr/>
        </p:nvSpPr>
        <p:spPr>
          <a:xfrm>
            <a:off x="3917188" y="5319631"/>
            <a:ext cx="703382" cy="400110"/>
          </a:xfrm>
          <a:prstGeom prst="rect">
            <a:avLst/>
          </a:prstGeom>
          <a:noFill/>
        </p:spPr>
        <p:txBody>
          <a:bodyPr wrap="square" rtlCol="0" anchor="ctr">
            <a:spAutoFit/>
          </a:bodyPr>
          <a:lstStyle/>
          <a:p>
            <a:pPr algn="ctr"/>
            <a:r>
              <a:rPr lang="en-US" sz="2000" dirty="0"/>
              <a:t>SDX</a:t>
            </a:r>
            <a:r>
              <a:rPr lang="en-US" sz="2000" baseline="-25000" dirty="0"/>
              <a:t>2</a:t>
            </a:r>
            <a:endParaRPr lang="en-US" sz="2000" dirty="0"/>
          </a:p>
        </p:txBody>
      </p:sp>
      <p:sp>
        <p:nvSpPr>
          <p:cNvPr id="57" name="TextBox 56">
            <a:extLst>
              <a:ext uri="{FF2B5EF4-FFF2-40B4-BE49-F238E27FC236}">
                <a16:creationId xmlns:a16="http://schemas.microsoft.com/office/drawing/2014/main" id="{5DE860EA-5F1A-894E-8E4C-FC98334DEC7F}"/>
              </a:ext>
            </a:extLst>
          </p:cNvPr>
          <p:cNvSpPr txBox="1"/>
          <p:nvPr/>
        </p:nvSpPr>
        <p:spPr>
          <a:xfrm>
            <a:off x="3298789" y="3999211"/>
            <a:ext cx="703382" cy="400110"/>
          </a:xfrm>
          <a:prstGeom prst="rect">
            <a:avLst/>
          </a:prstGeom>
          <a:noFill/>
        </p:spPr>
        <p:txBody>
          <a:bodyPr wrap="square" rtlCol="0" anchor="ctr">
            <a:spAutoFit/>
          </a:bodyPr>
          <a:lstStyle/>
          <a:p>
            <a:pPr algn="ctr"/>
            <a:r>
              <a:rPr lang="en-US" sz="2000" dirty="0"/>
              <a:t>SDX</a:t>
            </a:r>
            <a:r>
              <a:rPr lang="en-US" sz="2000" baseline="-25000" dirty="0"/>
              <a:t>1</a:t>
            </a:r>
            <a:endParaRPr lang="en-US" sz="2000" dirty="0"/>
          </a:p>
        </p:txBody>
      </p:sp>
      <p:sp>
        <p:nvSpPr>
          <p:cNvPr id="2" name="Title 1">
            <a:extLst>
              <a:ext uri="{FF2B5EF4-FFF2-40B4-BE49-F238E27FC236}">
                <a16:creationId xmlns:a16="http://schemas.microsoft.com/office/drawing/2014/main" id="{10187D0D-3287-8B44-9658-1612E3AE178A}"/>
              </a:ext>
            </a:extLst>
          </p:cNvPr>
          <p:cNvSpPr>
            <a:spLocks noGrp="1"/>
          </p:cNvSpPr>
          <p:nvPr>
            <p:ph type="title"/>
          </p:nvPr>
        </p:nvSpPr>
        <p:spPr>
          <a:xfrm>
            <a:off x="838200" y="365125"/>
            <a:ext cx="10515600" cy="1325563"/>
          </a:xfrm>
        </p:spPr>
        <p:txBody>
          <a:bodyPr/>
          <a:lstStyle/>
          <a:p>
            <a:r>
              <a:rPr lang="en-US" dirty="0"/>
              <a:t>Distinct-Match returned value</a:t>
            </a:r>
          </a:p>
        </p:txBody>
      </p:sp>
      <p:sp>
        <p:nvSpPr>
          <p:cNvPr id="100" name="Oval Callout 99">
            <a:extLst>
              <a:ext uri="{FF2B5EF4-FFF2-40B4-BE49-F238E27FC236}">
                <a16:creationId xmlns:a16="http://schemas.microsoft.com/office/drawing/2014/main" id="{57F0CE1A-0D98-7542-8F17-5781043213E0}"/>
              </a:ext>
            </a:extLst>
          </p:cNvPr>
          <p:cNvSpPr/>
          <p:nvPr/>
        </p:nvSpPr>
        <p:spPr>
          <a:xfrm>
            <a:off x="1670756" y="2894302"/>
            <a:ext cx="1562618" cy="1110319"/>
          </a:xfrm>
          <a:prstGeom prst="wedgeEllipseCallout">
            <a:avLst>
              <a:gd name="adj1" fmla="val 55546"/>
              <a:gd name="adj2" fmla="val 4728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a:t>
            </a:r>
            <a:r>
              <a:rPr lang="en-US" dirty="0">
                <a:solidFill>
                  <a:schemeClr val="tx1"/>
                </a:solidFill>
              </a:rPr>
              <a:t> @ SDX</a:t>
            </a:r>
            <a:r>
              <a:rPr lang="en-US" baseline="-25000" dirty="0">
                <a:solidFill>
                  <a:schemeClr val="tx1"/>
                </a:solidFill>
              </a:rPr>
              <a:t>2</a:t>
            </a:r>
            <a:endParaRPr lang="en-US" dirty="0">
              <a:solidFill>
                <a:schemeClr val="tx1"/>
              </a:solidFill>
            </a:endParaRPr>
          </a:p>
        </p:txBody>
      </p:sp>
      <p:sp>
        <p:nvSpPr>
          <p:cNvPr id="101" name="Oval Callout 100">
            <a:extLst>
              <a:ext uri="{FF2B5EF4-FFF2-40B4-BE49-F238E27FC236}">
                <a16:creationId xmlns:a16="http://schemas.microsoft.com/office/drawing/2014/main" id="{11F43C4C-9BF9-504A-B57C-1E834C20F56C}"/>
              </a:ext>
            </a:extLst>
          </p:cNvPr>
          <p:cNvSpPr/>
          <p:nvPr/>
        </p:nvSpPr>
        <p:spPr>
          <a:xfrm>
            <a:off x="4655401" y="5795332"/>
            <a:ext cx="1562618" cy="1110319"/>
          </a:xfrm>
          <a:prstGeom prst="wedgeEllipseCallout">
            <a:avLst>
              <a:gd name="adj1" fmla="val -54987"/>
              <a:gd name="adj2" fmla="val -5438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a:t>
            </a:r>
            <a:r>
              <a:rPr lang="en-US" dirty="0">
                <a:solidFill>
                  <a:schemeClr val="tx1"/>
                </a:solidFill>
              </a:rPr>
              <a:t> @ SDX</a:t>
            </a:r>
            <a:r>
              <a:rPr lang="en-US" baseline="-25000" dirty="0">
                <a:solidFill>
                  <a:schemeClr val="tx1"/>
                </a:solidFill>
              </a:rPr>
              <a:t>3</a:t>
            </a:r>
            <a:endParaRPr lang="en-US" dirty="0">
              <a:solidFill>
                <a:schemeClr val="tx1"/>
              </a:solidFill>
            </a:endParaRPr>
          </a:p>
        </p:txBody>
      </p:sp>
      <p:sp>
        <p:nvSpPr>
          <p:cNvPr id="102" name="Oval Callout 101">
            <a:extLst>
              <a:ext uri="{FF2B5EF4-FFF2-40B4-BE49-F238E27FC236}">
                <a16:creationId xmlns:a16="http://schemas.microsoft.com/office/drawing/2014/main" id="{17C353B2-CCED-BE4B-A3F9-2C5C49DFA7E7}"/>
              </a:ext>
            </a:extLst>
          </p:cNvPr>
          <p:cNvSpPr/>
          <p:nvPr/>
        </p:nvSpPr>
        <p:spPr>
          <a:xfrm>
            <a:off x="8807780" y="2040033"/>
            <a:ext cx="1562618" cy="1110319"/>
          </a:xfrm>
          <a:prstGeom prst="wedgeEllipseCallout">
            <a:avLst>
              <a:gd name="adj1" fmla="val -75937"/>
              <a:gd name="adj2" fmla="val 4423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Z</a:t>
            </a:r>
          </a:p>
        </p:txBody>
      </p:sp>
      <p:sp>
        <p:nvSpPr>
          <p:cNvPr id="106" name="Slide Number Placeholder 105">
            <a:extLst>
              <a:ext uri="{FF2B5EF4-FFF2-40B4-BE49-F238E27FC236}">
                <a16:creationId xmlns:a16="http://schemas.microsoft.com/office/drawing/2014/main" id="{2D25B766-584B-F543-9792-A30B2D65634A}"/>
              </a:ext>
            </a:extLst>
          </p:cNvPr>
          <p:cNvSpPr>
            <a:spLocks noGrp="1"/>
          </p:cNvSpPr>
          <p:nvPr>
            <p:ph type="sldNum" sz="quarter" idx="12"/>
          </p:nvPr>
        </p:nvSpPr>
        <p:spPr/>
        <p:txBody>
          <a:bodyPr/>
          <a:lstStyle/>
          <a:p>
            <a:fld id="{29E49BD9-A789-9148-B663-B843E630A9C4}" type="slidenum">
              <a:rPr lang="en-US" smtClean="0"/>
              <a:t>33</a:t>
            </a:fld>
            <a:endParaRPr lang="en-US"/>
          </a:p>
        </p:txBody>
      </p:sp>
    </p:spTree>
    <p:extLst>
      <p:ext uri="{BB962C8B-B14F-4D97-AF65-F5344CB8AC3E}">
        <p14:creationId xmlns:p14="http://schemas.microsoft.com/office/powerpoint/2010/main" val="136151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8721-69A3-0849-A3EC-7454D500E97F}"/>
              </a:ext>
            </a:extLst>
          </p:cNvPr>
          <p:cNvSpPr>
            <a:spLocks noGrp="1"/>
          </p:cNvSpPr>
          <p:nvPr>
            <p:ph type="title"/>
          </p:nvPr>
        </p:nvSpPr>
        <p:spPr/>
        <p:txBody>
          <a:bodyPr/>
          <a:lstStyle/>
          <a:p>
            <a:r>
              <a:rPr lang="en-US" dirty="0"/>
              <a:t>False Positives</a:t>
            </a:r>
          </a:p>
        </p:txBody>
      </p:sp>
      <p:sp>
        <p:nvSpPr>
          <p:cNvPr id="3" name="Oval 2">
            <a:extLst>
              <a:ext uri="{FF2B5EF4-FFF2-40B4-BE49-F238E27FC236}">
                <a16:creationId xmlns:a16="http://schemas.microsoft.com/office/drawing/2014/main" id="{FF9A976A-BBD0-164A-B761-B0351A5B883F}"/>
              </a:ext>
            </a:extLst>
          </p:cNvPr>
          <p:cNvSpPr/>
          <p:nvPr/>
        </p:nvSpPr>
        <p:spPr>
          <a:xfrm>
            <a:off x="6350488" y="3435804"/>
            <a:ext cx="674183" cy="700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356DAE9B-9CD3-D04E-9BEE-B9A72C7FEB5C}"/>
              </a:ext>
            </a:extLst>
          </p:cNvPr>
          <p:cNvSpPr/>
          <p:nvPr/>
        </p:nvSpPr>
        <p:spPr>
          <a:xfrm>
            <a:off x="5002121" y="3435804"/>
            <a:ext cx="674183" cy="700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59D614F9-CA5E-F745-90C4-D26C2F26EEF6}"/>
              </a:ext>
            </a:extLst>
          </p:cNvPr>
          <p:cNvSpPr/>
          <p:nvPr/>
        </p:nvSpPr>
        <p:spPr>
          <a:xfrm>
            <a:off x="5676304" y="2447044"/>
            <a:ext cx="674183" cy="700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3F6B8306-3D22-AA45-AED5-D9A0872749DA}"/>
              </a:ext>
            </a:extLst>
          </p:cNvPr>
          <p:cNvCxnSpPr>
            <a:cxnSpLocks/>
          </p:cNvCxnSpPr>
          <p:nvPr/>
        </p:nvCxnSpPr>
        <p:spPr>
          <a:xfrm flipV="1">
            <a:off x="5520335" y="3086840"/>
            <a:ext cx="282990" cy="380904"/>
          </a:xfrm>
          <a:prstGeom prst="straightConnector1">
            <a:avLst/>
          </a:prstGeom>
          <a:ln w="76200">
            <a:solidFill>
              <a:srgbClr val="B97AE6"/>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D57A992-B781-8541-89A5-5A1C82500EDA}"/>
              </a:ext>
            </a:extLst>
          </p:cNvPr>
          <p:cNvCxnSpPr>
            <a:cxnSpLocks/>
          </p:cNvCxnSpPr>
          <p:nvPr/>
        </p:nvCxnSpPr>
        <p:spPr>
          <a:xfrm>
            <a:off x="6236134" y="3078183"/>
            <a:ext cx="316283" cy="372247"/>
          </a:xfrm>
          <a:prstGeom prst="straightConnector1">
            <a:avLst/>
          </a:prstGeom>
          <a:ln w="76200">
            <a:solidFill>
              <a:srgbClr val="5EE6E6"/>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30B1B3C-A13A-1840-9B61-91205E1FB7F4}"/>
              </a:ext>
            </a:extLst>
          </p:cNvPr>
          <p:cNvCxnSpPr>
            <a:cxnSpLocks/>
          </p:cNvCxnSpPr>
          <p:nvPr/>
        </p:nvCxnSpPr>
        <p:spPr>
          <a:xfrm flipH="1">
            <a:off x="5695123" y="3805367"/>
            <a:ext cx="624243" cy="0"/>
          </a:xfrm>
          <a:prstGeom prst="straightConnector1">
            <a:avLst/>
          </a:prstGeom>
          <a:ln w="76200">
            <a:solidFill>
              <a:srgbClr val="B97AE6"/>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F48DB2D-10C8-F24F-AD66-A340D91278E2}"/>
              </a:ext>
            </a:extLst>
          </p:cNvPr>
          <p:cNvCxnSpPr>
            <a:cxnSpLocks/>
          </p:cNvCxnSpPr>
          <p:nvPr/>
        </p:nvCxnSpPr>
        <p:spPr>
          <a:xfrm flipH="1">
            <a:off x="5695123" y="3858748"/>
            <a:ext cx="624243" cy="0"/>
          </a:xfrm>
          <a:prstGeom prst="straightConnector1">
            <a:avLst/>
          </a:prstGeom>
          <a:ln w="76200">
            <a:solidFill>
              <a:srgbClr val="5EE6E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BD1BD0-B992-D64D-A2BD-870E1B1487FF}"/>
              </a:ext>
            </a:extLst>
          </p:cNvPr>
          <p:cNvSpPr txBox="1"/>
          <p:nvPr/>
        </p:nvSpPr>
        <p:spPr>
          <a:xfrm>
            <a:off x="7024671" y="2447044"/>
            <a:ext cx="1253085" cy="954107"/>
          </a:xfrm>
          <a:prstGeom prst="rect">
            <a:avLst/>
          </a:prstGeom>
          <a:noFill/>
        </p:spPr>
        <p:txBody>
          <a:bodyPr wrap="square" rtlCol="0">
            <a:spAutoFit/>
          </a:bodyPr>
          <a:lstStyle/>
          <a:p>
            <a:r>
              <a:rPr lang="en-US" sz="2800" b="1" dirty="0">
                <a:solidFill>
                  <a:srgbClr val="B97AE6"/>
                </a:solidFill>
              </a:rPr>
              <a:t>SSH</a:t>
            </a:r>
          </a:p>
          <a:p>
            <a:r>
              <a:rPr lang="en-US" sz="2800" b="1" dirty="0">
                <a:solidFill>
                  <a:srgbClr val="5EE6E6"/>
                </a:solidFill>
              </a:rPr>
              <a:t>HTTP</a:t>
            </a:r>
          </a:p>
        </p:txBody>
      </p:sp>
      <p:sp>
        <p:nvSpPr>
          <p:cNvPr id="13" name="TextBox 12">
            <a:extLst>
              <a:ext uri="{FF2B5EF4-FFF2-40B4-BE49-F238E27FC236}">
                <a16:creationId xmlns:a16="http://schemas.microsoft.com/office/drawing/2014/main" id="{6EAA1E06-325C-0D42-9FDC-28CF33581E83}"/>
              </a:ext>
            </a:extLst>
          </p:cNvPr>
          <p:cNvSpPr txBox="1"/>
          <p:nvPr/>
        </p:nvSpPr>
        <p:spPr>
          <a:xfrm>
            <a:off x="6552417" y="4594578"/>
            <a:ext cx="2591583" cy="369332"/>
          </a:xfrm>
          <a:prstGeom prst="rect">
            <a:avLst/>
          </a:prstGeom>
          <a:noFill/>
        </p:spPr>
        <p:txBody>
          <a:bodyPr wrap="square" rtlCol="0">
            <a:spAutoFit/>
          </a:bodyPr>
          <a:lstStyle/>
          <a:p>
            <a:r>
              <a:rPr lang="en-US" dirty="0"/>
              <a:t>New rule</a:t>
            </a:r>
          </a:p>
        </p:txBody>
      </p:sp>
      <p:cxnSp>
        <p:nvCxnSpPr>
          <p:cNvPr id="15" name="Elbow Connector 14">
            <a:extLst>
              <a:ext uri="{FF2B5EF4-FFF2-40B4-BE49-F238E27FC236}">
                <a16:creationId xmlns:a16="http://schemas.microsoft.com/office/drawing/2014/main" id="{EE6A08C3-0623-E042-B56C-050DB3DBC4BA}"/>
              </a:ext>
            </a:extLst>
          </p:cNvPr>
          <p:cNvCxnSpPr>
            <a:endCxn id="13" idx="1"/>
          </p:cNvCxnSpPr>
          <p:nvPr/>
        </p:nvCxnSpPr>
        <p:spPr>
          <a:xfrm rot="16200000" flipH="1">
            <a:off x="5876275" y="4103102"/>
            <a:ext cx="839422" cy="51286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Slide Number Placeholder 18">
            <a:extLst>
              <a:ext uri="{FF2B5EF4-FFF2-40B4-BE49-F238E27FC236}">
                <a16:creationId xmlns:a16="http://schemas.microsoft.com/office/drawing/2014/main" id="{51D196AA-1FB1-AB48-BC66-FD72827FCF6F}"/>
              </a:ext>
            </a:extLst>
          </p:cNvPr>
          <p:cNvSpPr>
            <a:spLocks noGrp="1"/>
          </p:cNvSpPr>
          <p:nvPr>
            <p:ph type="sldNum" sz="quarter" idx="12"/>
          </p:nvPr>
        </p:nvSpPr>
        <p:spPr/>
        <p:txBody>
          <a:bodyPr/>
          <a:lstStyle/>
          <a:p>
            <a:fld id="{29E49BD9-A789-9148-B663-B843E630A9C4}" type="slidenum">
              <a:rPr lang="en-US" smtClean="0"/>
              <a:t>34</a:t>
            </a:fld>
            <a:endParaRPr lang="en-US"/>
          </a:p>
        </p:txBody>
      </p:sp>
    </p:spTree>
    <p:extLst>
      <p:ext uri="{BB962C8B-B14F-4D97-AF65-F5344CB8AC3E}">
        <p14:creationId xmlns:p14="http://schemas.microsoft.com/office/powerpoint/2010/main" val="1779052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BE4DC-8684-8B49-AB6D-AA4DDD61723C}"/>
              </a:ext>
            </a:extLst>
          </p:cNvPr>
          <p:cNvSpPr>
            <a:spLocks noGrp="1"/>
          </p:cNvSpPr>
          <p:nvPr>
            <p:ph type="title"/>
          </p:nvPr>
        </p:nvSpPr>
        <p:spPr/>
        <p:txBody>
          <a:bodyPr/>
          <a:lstStyle/>
          <a:p>
            <a:r>
              <a:rPr lang="en-US" dirty="0"/>
              <a:t>Theorem</a:t>
            </a:r>
          </a:p>
        </p:txBody>
      </p:sp>
      <p:sp>
        <p:nvSpPr>
          <p:cNvPr id="6" name="TextBox 5">
            <a:extLst>
              <a:ext uri="{FF2B5EF4-FFF2-40B4-BE49-F238E27FC236}">
                <a16:creationId xmlns:a16="http://schemas.microsoft.com/office/drawing/2014/main" id="{6A47CEE3-28D5-464F-962D-F4655D8F678B}"/>
              </a:ext>
            </a:extLst>
          </p:cNvPr>
          <p:cNvSpPr txBox="1"/>
          <p:nvPr/>
        </p:nvSpPr>
        <p:spPr>
          <a:xfrm>
            <a:off x="838199" y="2190044"/>
            <a:ext cx="10428111" cy="2062103"/>
          </a:xfrm>
          <a:prstGeom prst="rect">
            <a:avLst/>
          </a:prstGeom>
          <a:noFill/>
        </p:spPr>
        <p:txBody>
          <a:bodyPr wrap="square" rtlCol="0">
            <a:spAutoFit/>
          </a:bodyPr>
          <a:lstStyle/>
          <a:p>
            <a:r>
              <a:rPr lang="en-US" sz="3200" dirty="0"/>
              <a:t>If the BGP policies and deflections satisfy the Gao-Rexford conditions, then the forwarding state is loop-free. </a:t>
            </a:r>
          </a:p>
          <a:p>
            <a:endParaRPr lang="en-US" sz="3200" dirty="0"/>
          </a:p>
          <a:p>
            <a:r>
              <a:rPr lang="en-US" sz="3200" dirty="0"/>
              <a:t>https://</a:t>
            </a:r>
            <a:r>
              <a:rPr lang="en-US" sz="3200" dirty="0" err="1"/>
              <a:t>arxiv.org</a:t>
            </a:r>
            <a:r>
              <a:rPr lang="en-US" sz="3200" dirty="0"/>
              <a:t>/abs/1806.09566</a:t>
            </a:r>
          </a:p>
        </p:txBody>
      </p:sp>
      <p:sp>
        <p:nvSpPr>
          <p:cNvPr id="10" name="Slide Number Placeholder 9">
            <a:extLst>
              <a:ext uri="{FF2B5EF4-FFF2-40B4-BE49-F238E27FC236}">
                <a16:creationId xmlns:a16="http://schemas.microsoft.com/office/drawing/2014/main" id="{0CD80D79-88A9-2246-8B59-090CD9A3E2B4}"/>
              </a:ext>
            </a:extLst>
          </p:cNvPr>
          <p:cNvSpPr>
            <a:spLocks noGrp="1"/>
          </p:cNvSpPr>
          <p:nvPr>
            <p:ph type="sldNum" sz="quarter" idx="12"/>
          </p:nvPr>
        </p:nvSpPr>
        <p:spPr/>
        <p:txBody>
          <a:bodyPr/>
          <a:lstStyle/>
          <a:p>
            <a:fld id="{29E49BD9-A789-9148-B663-B843E630A9C4}" type="slidenum">
              <a:rPr lang="en-US" smtClean="0"/>
              <a:t>35</a:t>
            </a:fld>
            <a:endParaRPr lang="en-US"/>
          </a:p>
        </p:txBody>
      </p:sp>
    </p:spTree>
    <p:extLst>
      <p:ext uri="{BB962C8B-B14F-4D97-AF65-F5344CB8AC3E}">
        <p14:creationId xmlns:p14="http://schemas.microsoft.com/office/powerpoint/2010/main" val="3593190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BE4DC-8684-8B49-AB6D-AA4DDD61723C}"/>
              </a:ext>
            </a:extLst>
          </p:cNvPr>
          <p:cNvSpPr>
            <a:spLocks noGrp="1"/>
          </p:cNvSpPr>
          <p:nvPr>
            <p:ph type="title"/>
          </p:nvPr>
        </p:nvSpPr>
        <p:spPr/>
        <p:txBody>
          <a:bodyPr/>
          <a:lstStyle/>
          <a:p>
            <a:r>
              <a:rPr lang="en-US" dirty="0"/>
              <a:t>Theorem</a:t>
            </a:r>
          </a:p>
        </p:txBody>
      </p:sp>
      <p:sp>
        <p:nvSpPr>
          <p:cNvPr id="6" name="TextBox 5">
            <a:extLst>
              <a:ext uri="{FF2B5EF4-FFF2-40B4-BE49-F238E27FC236}">
                <a16:creationId xmlns:a16="http://schemas.microsoft.com/office/drawing/2014/main" id="{6A47CEE3-28D5-464F-962D-F4655D8F678B}"/>
              </a:ext>
            </a:extLst>
          </p:cNvPr>
          <p:cNvSpPr txBox="1"/>
          <p:nvPr/>
        </p:nvSpPr>
        <p:spPr>
          <a:xfrm>
            <a:off x="838199" y="2190044"/>
            <a:ext cx="10428111" cy="4031873"/>
          </a:xfrm>
          <a:prstGeom prst="rect">
            <a:avLst/>
          </a:prstGeom>
          <a:noFill/>
        </p:spPr>
        <p:txBody>
          <a:bodyPr wrap="square" rtlCol="0">
            <a:spAutoFit/>
          </a:bodyPr>
          <a:lstStyle/>
          <a:p>
            <a:r>
              <a:rPr lang="en-US" sz="3200" dirty="0"/>
              <a:t>﻿Prelude detects a forwarding loop between two </a:t>
            </a:r>
            <a:r>
              <a:rPr lang="en-US" sz="3200" dirty="0" err="1"/>
              <a:t>ASes</a:t>
            </a:r>
            <a:r>
              <a:rPr lang="en-US" sz="3200" dirty="0"/>
              <a:t> at two </a:t>
            </a:r>
            <a:r>
              <a:rPr lang="en-US" sz="3200" dirty="0" err="1"/>
              <a:t>SDXes</a:t>
            </a:r>
            <a:r>
              <a:rPr lang="en-US" sz="3200" dirty="0"/>
              <a:t> if and only if a forwarding loop between the two </a:t>
            </a:r>
            <a:r>
              <a:rPr lang="en-US" sz="3200" dirty="0" err="1"/>
              <a:t>ASes</a:t>
            </a:r>
            <a:r>
              <a:rPr lang="en-US" sz="3200" dirty="0"/>
              <a:t> exists.</a:t>
            </a:r>
          </a:p>
          <a:p>
            <a:endParaRPr lang="en-US" sz="3200" dirty="0"/>
          </a:p>
          <a:p>
            <a:r>
              <a:rPr lang="en-US" sz="3200" dirty="0"/>
              <a:t>Moreover, the members' SDN policies are not revealed neither among </a:t>
            </a:r>
            <a:r>
              <a:rPr lang="en-US" sz="3200" dirty="0" err="1"/>
              <a:t>SDXes</a:t>
            </a:r>
            <a:r>
              <a:rPr lang="en-US" sz="3200" dirty="0"/>
              <a:t> or any unintended member.</a:t>
            </a:r>
          </a:p>
          <a:p>
            <a:endParaRPr lang="en-US" sz="3200" dirty="0"/>
          </a:p>
          <a:p>
            <a:r>
              <a:rPr lang="en-US" sz="3200" dirty="0"/>
              <a:t>https://</a:t>
            </a:r>
            <a:r>
              <a:rPr lang="en-US" sz="3200" dirty="0" err="1"/>
              <a:t>arxiv.org</a:t>
            </a:r>
            <a:r>
              <a:rPr lang="en-US" sz="3200" dirty="0"/>
              <a:t>/abs/1806.09566</a:t>
            </a:r>
          </a:p>
        </p:txBody>
      </p:sp>
      <p:sp>
        <p:nvSpPr>
          <p:cNvPr id="10" name="Slide Number Placeholder 9">
            <a:extLst>
              <a:ext uri="{FF2B5EF4-FFF2-40B4-BE49-F238E27FC236}">
                <a16:creationId xmlns:a16="http://schemas.microsoft.com/office/drawing/2014/main" id="{0CD80D79-88A9-2246-8B59-090CD9A3E2B4}"/>
              </a:ext>
            </a:extLst>
          </p:cNvPr>
          <p:cNvSpPr>
            <a:spLocks noGrp="1"/>
          </p:cNvSpPr>
          <p:nvPr>
            <p:ph type="sldNum" sz="quarter" idx="12"/>
          </p:nvPr>
        </p:nvSpPr>
        <p:spPr/>
        <p:txBody>
          <a:bodyPr/>
          <a:lstStyle/>
          <a:p>
            <a:fld id="{29E49BD9-A789-9148-B663-B843E630A9C4}" type="slidenum">
              <a:rPr lang="en-US" smtClean="0"/>
              <a:t>36</a:t>
            </a:fld>
            <a:endParaRPr lang="en-US"/>
          </a:p>
        </p:txBody>
      </p:sp>
    </p:spTree>
    <p:extLst>
      <p:ext uri="{BB962C8B-B14F-4D97-AF65-F5344CB8AC3E}">
        <p14:creationId xmlns:p14="http://schemas.microsoft.com/office/powerpoint/2010/main" val="2659682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121C0306-9F73-B046-8EC4-E05119F9E58E}"/>
              </a:ext>
            </a:extLst>
          </p:cNvPr>
          <p:cNvGraphicFramePr>
            <a:graphicFrameLocks noGrp="1"/>
          </p:cNvGraphicFramePr>
          <p:nvPr>
            <p:extLst>
              <p:ext uri="{D42A27DB-BD31-4B8C-83A1-F6EECF244321}">
                <p14:modId xmlns:p14="http://schemas.microsoft.com/office/powerpoint/2010/main" val="1231122500"/>
              </p:ext>
            </p:extLst>
          </p:nvPr>
        </p:nvGraphicFramePr>
        <p:xfrm>
          <a:off x="448969" y="4329305"/>
          <a:ext cx="4940742" cy="2072640"/>
        </p:xfrm>
        <a:graphic>
          <a:graphicData uri="http://schemas.openxmlformats.org/drawingml/2006/table">
            <a:tbl>
              <a:tblPr firstRow="1">
                <a:tableStyleId>{5C22544A-7EE6-4342-B048-85BDC9FD1C3A}</a:tableStyleId>
              </a:tblPr>
              <a:tblGrid>
                <a:gridCol w="1911792">
                  <a:extLst>
                    <a:ext uri="{9D8B030D-6E8A-4147-A177-3AD203B41FA5}">
                      <a16:colId xmlns:a16="http://schemas.microsoft.com/office/drawing/2014/main" val="939753499"/>
                    </a:ext>
                  </a:extLst>
                </a:gridCol>
                <a:gridCol w="1131570">
                  <a:extLst>
                    <a:ext uri="{9D8B030D-6E8A-4147-A177-3AD203B41FA5}">
                      <a16:colId xmlns:a16="http://schemas.microsoft.com/office/drawing/2014/main" val="388575346"/>
                    </a:ext>
                  </a:extLst>
                </a:gridCol>
                <a:gridCol w="1897380">
                  <a:extLst>
                    <a:ext uri="{9D8B030D-6E8A-4147-A177-3AD203B41FA5}">
                      <a16:colId xmlns:a16="http://schemas.microsoft.com/office/drawing/2014/main" val="2810383892"/>
                    </a:ext>
                  </a:extLst>
                </a:gridCol>
              </a:tblGrid>
              <a:tr h="482693">
                <a:tc>
                  <a:txBody>
                    <a:bodyPr/>
                    <a:lstStyle/>
                    <a:p>
                      <a:pPr algn="ctr"/>
                      <a:r>
                        <a:rPr lang="en-US" sz="2800" dirty="0"/>
                        <a:t>Installed by</a:t>
                      </a:r>
                    </a:p>
                  </a:txBody>
                  <a:tcPr/>
                </a:tc>
                <a:tc>
                  <a:txBody>
                    <a:bodyPr/>
                    <a:lstStyle/>
                    <a:p>
                      <a:pPr algn="ctr"/>
                      <a:r>
                        <a:rPr lang="en-US" sz="2800" dirty="0"/>
                        <a:t>Match</a:t>
                      </a:r>
                    </a:p>
                  </a:txBody>
                  <a:tcPr/>
                </a:tc>
                <a:tc>
                  <a:txBody>
                    <a:bodyPr/>
                    <a:lstStyle/>
                    <a:p>
                      <a:pPr algn="ctr"/>
                      <a:r>
                        <a:rPr lang="en-US" sz="2800" dirty="0"/>
                        <a:t>Forward to</a:t>
                      </a:r>
                    </a:p>
                  </a:txBody>
                  <a:tcPr/>
                </a:tc>
                <a:extLst>
                  <a:ext uri="{0D108BD9-81ED-4DB2-BD59-A6C34878D82A}">
                    <a16:rowId xmlns:a16="http://schemas.microsoft.com/office/drawing/2014/main" val="3978388940"/>
                  </a:ext>
                </a:extLst>
              </a:tr>
              <a:tr h="482693">
                <a:tc>
                  <a:txBody>
                    <a:bodyPr/>
                    <a:lstStyle/>
                    <a:p>
                      <a:pPr algn="ctr"/>
                      <a:r>
                        <a:rPr lang="en-US" sz="2800" dirty="0"/>
                        <a:t>N</a:t>
                      </a:r>
                    </a:p>
                  </a:txBody>
                  <a:tcPr/>
                </a:tc>
                <a:tc>
                  <a:txBody>
                    <a:bodyPr/>
                    <a:lstStyle/>
                    <a:p>
                      <a:pPr algn="ctr"/>
                      <a:r>
                        <a:rPr lang="en-US" sz="2800" dirty="0"/>
                        <a:t>HTTP</a:t>
                      </a:r>
                    </a:p>
                  </a:txBody>
                  <a:tcPr/>
                </a:tc>
                <a:tc>
                  <a:txBody>
                    <a:bodyPr/>
                    <a:lstStyle/>
                    <a:p>
                      <a:pPr algn="ctr"/>
                      <a:r>
                        <a:rPr lang="en-US" sz="2800" dirty="0"/>
                        <a:t>M</a:t>
                      </a:r>
                    </a:p>
                  </a:txBody>
                  <a:tcPr/>
                </a:tc>
                <a:extLst>
                  <a:ext uri="{0D108BD9-81ED-4DB2-BD59-A6C34878D82A}">
                    <a16:rowId xmlns:a16="http://schemas.microsoft.com/office/drawing/2014/main" val="3077739224"/>
                  </a:ext>
                </a:extLst>
              </a:tr>
              <a:tr h="482693">
                <a:tc>
                  <a:txBody>
                    <a:bodyPr/>
                    <a:lstStyle/>
                    <a:p>
                      <a:pPr algn="ctr"/>
                      <a:r>
                        <a:rPr lang="en-US" sz="2800" dirty="0"/>
                        <a:t>N</a:t>
                      </a:r>
                    </a:p>
                  </a:txBody>
                  <a:tcPr/>
                </a:tc>
                <a:tc>
                  <a:txBody>
                    <a:bodyPr/>
                    <a:lstStyle/>
                    <a:p>
                      <a:pPr algn="ctr"/>
                      <a:r>
                        <a:rPr lang="en-US" sz="2800" dirty="0"/>
                        <a:t>SSH</a:t>
                      </a:r>
                    </a:p>
                  </a:txBody>
                  <a:tcPr/>
                </a:tc>
                <a:tc>
                  <a:txBody>
                    <a:bodyPr/>
                    <a:lstStyle/>
                    <a:p>
                      <a:pPr algn="ctr"/>
                      <a:r>
                        <a:rPr lang="en-US" sz="2800" dirty="0"/>
                        <a:t>Z</a:t>
                      </a:r>
                    </a:p>
                  </a:txBody>
                  <a:tcPr/>
                </a:tc>
                <a:extLst>
                  <a:ext uri="{0D108BD9-81ED-4DB2-BD59-A6C34878D82A}">
                    <a16:rowId xmlns:a16="http://schemas.microsoft.com/office/drawing/2014/main" val="204808052"/>
                  </a:ext>
                </a:extLst>
              </a:tr>
              <a:tr h="482693">
                <a:tc>
                  <a:txBody>
                    <a:bodyPr/>
                    <a:lstStyle/>
                    <a:p>
                      <a:pPr algn="ctr"/>
                      <a:r>
                        <a:rPr lang="en-US" sz="2800" dirty="0"/>
                        <a:t>N</a:t>
                      </a:r>
                    </a:p>
                  </a:txBody>
                  <a:tcPr/>
                </a:tc>
                <a:tc>
                  <a:txBody>
                    <a:bodyPr/>
                    <a:lstStyle/>
                    <a:p>
                      <a:pPr algn="ctr"/>
                      <a:r>
                        <a:rPr lang="en-US" sz="2800" dirty="0"/>
                        <a:t>VoIP</a:t>
                      </a:r>
                    </a:p>
                  </a:txBody>
                  <a:tcPr/>
                </a:tc>
                <a:tc>
                  <a:txBody>
                    <a:bodyPr/>
                    <a:lstStyle/>
                    <a:p>
                      <a:pPr algn="ctr"/>
                      <a:r>
                        <a:rPr lang="en-US" sz="2800" dirty="0"/>
                        <a:t>M</a:t>
                      </a:r>
                    </a:p>
                  </a:txBody>
                  <a:tcPr/>
                </a:tc>
                <a:extLst>
                  <a:ext uri="{0D108BD9-81ED-4DB2-BD59-A6C34878D82A}">
                    <a16:rowId xmlns:a16="http://schemas.microsoft.com/office/drawing/2014/main" val="2883020946"/>
                  </a:ext>
                </a:extLst>
              </a:tr>
            </a:tbl>
          </a:graphicData>
        </a:graphic>
      </p:graphicFrame>
      <p:sp>
        <p:nvSpPr>
          <p:cNvPr id="8" name="Rectangle 7">
            <a:extLst>
              <a:ext uri="{FF2B5EF4-FFF2-40B4-BE49-F238E27FC236}">
                <a16:creationId xmlns:a16="http://schemas.microsoft.com/office/drawing/2014/main" id="{6FD9EEAB-4043-DD4C-BDAF-4D05BC60A48D}"/>
              </a:ext>
            </a:extLst>
          </p:cNvPr>
          <p:cNvSpPr/>
          <p:nvPr/>
        </p:nvSpPr>
        <p:spPr>
          <a:xfrm>
            <a:off x="448968" y="2125979"/>
            <a:ext cx="4433982" cy="523220"/>
          </a:xfrm>
          <a:prstGeom prst="rect">
            <a:avLst/>
          </a:prstGeom>
        </p:spPr>
        <p:txBody>
          <a:bodyPr wrap="square">
            <a:spAutoFit/>
          </a:bodyPr>
          <a:lstStyle/>
          <a:p>
            <a:r>
              <a:rPr lang="en-US" sz="2800" b="1" dirty="0"/>
              <a:t>B</a:t>
            </a:r>
            <a:r>
              <a:rPr lang="en-US" sz="2800" dirty="0"/>
              <a:t>: </a:t>
            </a:r>
            <a:r>
              <a:rPr lang="en-US" sz="2800" i="1" dirty="0"/>
              <a:t>“Send VoIP traffic to </a:t>
            </a:r>
            <a:r>
              <a:rPr lang="en-US" sz="2800" b="1" i="1" dirty="0"/>
              <a:t>A</a:t>
            </a:r>
            <a:r>
              <a:rPr lang="en-US" sz="2800" i="1" dirty="0"/>
              <a:t>”</a:t>
            </a:r>
          </a:p>
        </p:txBody>
      </p:sp>
      <p:sp>
        <p:nvSpPr>
          <p:cNvPr id="10" name="Rectangle 9">
            <a:extLst>
              <a:ext uri="{FF2B5EF4-FFF2-40B4-BE49-F238E27FC236}">
                <a16:creationId xmlns:a16="http://schemas.microsoft.com/office/drawing/2014/main" id="{1BD767C2-A417-0143-830F-5A39433B3A64}"/>
              </a:ext>
            </a:extLst>
          </p:cNvPr>
          <p:cNvSpPr/>
          <p:nvPr/>
        </p:nvSpPr>
        <p:spPr>
          <a:xfrm>
            <a:off x="454959" y="5365625"/>
            <a:ext cx="4943798" cy="51152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5F7ABB4-012F-7345-BC02-EA3ED7A597D8}"/>
              </a:ext>
            </a:extLst>
          </p:cNvPr>
          <p:cNvSpPr/>
          <p:nvPr/>
        </p:nvSpPr>
        <p:spPr>
          <a:xfrm>
            <a:off x="450436" y="5883448"/>
            <a:ext cx="4943798" cy="51152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DDC9624-9241-064F-83C7-6B1FB3D6986E}"/>
              </a:ext>
            </a:extLst>
          </p:cNvPr>
          <p:cNvSpPr/>
          <p:nvPr/>
        </p:nvSpPr>
        <p:spPr>
          <a:xfrm>
            <a:off x="450436" y="4865508"/>
            <a:ext cx="4943798" cy="51152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456BA10-62C7-AC48-BAC0-5321A3307AB3}"/>
              </a:ext>
            </a:extLst>
          </p:cNvPr>
          <p:cNvSpPr txBox="1"/>
          <p:nvPr/>
        </p:nvSpPr>
        <p:spPr>
          <a:xfrm>
            <a:off x="5392767" y="4808006"/>
            <a:ext cx="489098" cy="646331"/>
          </a:xfrm>
          <a:prstGeom prst="rect">
            <a:avLst/>
          </a:prstGeom>
          <a:noFill/>
        </p:spPr>
        <p:txBody>
          <a:bodyPr wrap="square" rtlCol="0">
            <a:spAutoFit/>
          </a:bodyPr>
          <a:lstStyle/>
          <a:p>
            <a:r>
              <a:rPr lang="en-US" sz="3600" b="1" dirty="0">
                <a:solidFill>
                  <a:schemeClr val="accent6"/>
                </a:solidFill>
              </a:rPr>
              <a:t>✓</a:t>
            </a:r>
          </a:p>
        </p:txBody>
      </p:sp>
      <p:sp>
        <p:nvSpPr>
          <p:cNvPr id="16" name="TextBox 15">
            <a:extLst>
              <a:ext uri="{FF2B5EF4-FFF2-40B4-BE49-F238E27FC236}">
                <a16:creationId xmlns:a16="http://schemas.microsoft.com/office/drawing/2014/main" id="{41D7A819-6891-7B41-A0CC-7569EB07A53A}"/>
              </a:ext>
            </a:extLst>
          </p:cNvPr>
          <p:cNvSpPr txBox="1"/>
          <p:nvPr/>
        </p:nvSpPr>
        <p:spPr>
          <a:xfrm>
            <a:off x="5392767" y="5322678"/>
            <a:ext cx="489098" cy="646331"/>
          </a:xfrm>
          <a:prstGeom prst="rect">
            <a:avLst/>
          </a:prstGeom>
          <a:noFill/>
        </p:spPr>
        <p:txBody>
          <a:bodyPr wrap="square" rtlCol="0">
            <a:spAutoFit/>
          </a:bodyPr>
          <a:lstStyle/>
          <a:p>
            <a:r>
              <a:rPr lang="en-US" sz="3600" b="1" dirty="0">
                <a:solidFill>
                  <a:schemeClr val="accent6"/>
                </a:solidFill>
              </a:rPr>
              <a:t>✓</a:t>
            </a:r>
          </a:p>
        </p:txBody>
      </p:sp>
      <p:sp>
        <p:nvSpPr>
          <p:cNvPr id="17" name="TextBox 16">
            <a:extLst>
              <a:ext uri="{FF2B5EF4-FFF2-40B4-BE49-F238E27FC236}">
                <a16:creationId xmlns:a16="http://schemas.microsoft.com/office/drawing/2014/main" id="{59064B8A-7617-EC47-B3C9-FAAB7DD81F71}"/>
              </a:ext>
            </a:extLst>
          </p:cNvPr>
          <p:cNvSpPr txBox="1"/>
          <p:nvPr/>
        </p:nvSpPr>
        <p:spPr>
          <a:xfrm>
            <a:off x="5383721" y="5837350"/>
            <a:ext cx="489098" cy="646331"/>
          </a:xfrm>
          <a:prstGeom prst="rect">
            <a:avLst/>
          </a:prstGeom>
          <a:noFill/>
        </p:spPr>
        <p:txBody>
          <a:bodyPr wrap="square" rtlCol="0">
            <a:spAutoFit/>
          </a:bodyPr>
          <a:lstStyle/>
          <a:p>
            <a:r>
              <a:rPr lang="en-US" sz="3600" b="1" dirty="0">
                <a:solidFill>
                  <a:srgbClr val="C00000"/>
                </a:solidFill>
              </a:rPr>
              <a:t>✗</a:t>
            </a:r>
          </a:p>
        </p:txBody>
      </p:sp>
      <p:sp>
        <p:nvSpPr>
          <p:cNvPr id="18" name="TextBox 17">
            <a:extLst>
              <a:ext uri="{FF2B5EF4-FFF2-40B4-BE49-F238E27FC236}">
                <a16:creationId xmlns:a16="http://schemas.microsoft.com/office/drawing/2014/main" id="{B8CA2DB4-496C-3349-89AB-3666AF81EA6B}"/>
              </a:ext>
            </a:extLst>
          </p:cNvPr>
          <p:cNvSpPr txBox="1"/>
          <p:nvPr/>
        </p:nvSpPr>
        <p:spPr>
          <a:xfrm>
            <a:off x="448968" y="3084491"/>
            <a:ext cx="3640545" cy="954107"/>
          </a:xfrm>
          <a:prstGeom prst="rect">
            <a:avLst/>
          </a:prstGeom>
          <a:noFill/>
        </p:spPr>
        <p:txBody>
          <a:bodyPr wrap="square" rtlCol="0">
            <a:spAutoFit/>
          </a:bodyPr>
          <a:lstStyle/>
          <a:p>
            <a:r>
              <a:rPr lang="en-US" sz="2800" dirty="0"/>
              <a:t>Unsafe because traffic is deflected to </a:t>
            </a:r>
            <a:r>
              <a:rPr lang="en-US" sz="2800" b="1" dirty="0"/>
              <a:t>M</a:t>
            </a:r>
          </a:p>
        </p:txBody>
      </p:sp>
      <p:cxnSp>
        <p:nvCxnSpPr>
          <p:cNvPr id="46" name="Straight Connector 45">
            <a:extLst>
              <a:ext uri="{FF2B5EF4-FFF2-40B4-BE49-F238E27FC236}">
                <a16:creationId xmlns:a16="http://schemas.microsoft.com/office/drawing/2014/main" id="{5494279D-1078-A649-A0E6-9FEC5FD2B7C8}"/>
              </a:ext>
            </a:extLst>
          </p:cNvPr>
          <p:cNvCxnSpPr>
            <a:cxnSpLocks/>
            <a:stCxn id="66" idx="3"/>
            <a:endCxn id="67" idx="7"/>
          </p:cNvCxnSpPr>
          <p:nvPr/>
        </p:nvCxnSpPr>
        <p:spPr>
          <a:xfrm flipH="1">
            <a:off x="8753120" y="1248929"/>
            <a:ext cx="703579" cy="815797"/>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18E598A-1C22-364D-BD88-D393AC655AAB}"/>
              </a:ext>
            </a:extLst>
          </p:cNvPr>
          <p:cNvCxnSpPr>
            <a:cxnSpLocks/>
            <a:stCxn id="66" idx="5"/>
            <a:endCxn id="62" idx="1"/>
          </p:cNvCxnSpPr>
          <p:nvPr/>
        </p:nvCxnSpPr>
        <p:spPr>
          <a:xfrm>
            <a:off x="9832055" y="1248929"/>
            <a:ext cx="781319" cy="818530"/>
          </a:xfrm>
          <a:prstGeom prst="line">
            <a:avLst/>
          </a:prstGeom>
          <a:ln w="57150">
            <a:solidFill>
              <a:schemeClr val="tx1">
                <a:alpha val="25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A18E0FE5-FDD1-A84D-964D-1320F86BD311}"/>
              </a:ext>
            </a:extLst>
          </p:cNvPr>
          <p:cNvSpPr/>
          <p:nvPr/>
        </p:nvSpPr>
        <p:spPr>
          <a:xfrm>
            <a:off x="10574766" y="2742465"/>
            <a:ext cx="1298604" cy="746452"/>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sp>
        <p:nvSpPr>
          <p:cNvPr id="35" name="Rounded Rectangle 34">
            <a:extLst>
              <a:ext uri="{FF2B5EF4-FFF2-40B4-BE49-F238E27FC236}">
                <a16:creationId xmlns:a16="http://schemas.microsoft.com/office/drawing/2014/main" id="{1E2CEC81-350E-E547-A029-6AD05A653102}"/>
              </a:ext>
            </a:extLst>
          </p:cNvPr>
          <p:cNvSpPr/>
          <p:nvPr/>
        </p:nvSpPr>
        <p:spPr>
          <a:xfrm>
            <a:off x="7467599" y="2742465"/>
            <a:ext cx="1298604" cy="746452"/>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sp>
        <p:nvSpPr>
          <p:cNvPr id="36" name="TextBox 35">
            <a:extLst>
              <a:ext uri="{FF2B5EF4-FFF2-40B4-BE49-F238E27FC236}">
                <a16:creationId xmlns:a16="http://schemas.microsoft.com/office/drawing/2014/main" id="{7FB8F00E-4E98-D04A-A120-2750793B08FE}"/>
              </a:ext>
            </a:extLst>
          </p:cNvPr>
          <p:cNvSpPr txBox="1"/>
          <p:nvPr/>
        </p:nvSpPr>
        <p:spPr>
          <a:xfrm>
            <a:off x="7621032" y="2894670"/>
            <a:ext cx="746247" cy="400110"/>
          </a:xfrm>
          <a:prstGeom prst="rect">
            <a:avLst/>
          </a:prstGeom>
          <a:noFill/>
        </p:spPr>
        <p:txBody>
          <a:bodyPr wrap="square" rtlCol="0">
            <a:spAutoFit/>
          </a:bodyPr>
          <a:lstStyle/>
          <a:p>
            <a:r>
              <a:rPr lang="en-US" sz="2000" dirty="0"/>
              <a:t>SDX</a:t>
            </a:r>
            <a:r>
              <a:rPr lang="en-US" sz="2000" baseline="-25000" dirty="0"/>
              <a:t>1</a:t>
            </a:r>
          </a:p>
        </p:txBody>
      </p:sp>
      <p:sp>
        <p:nvSpPr>
          <p:cNvPr id="37" name="TextBox 36">
            <a:extLst>
              <a:ext uri="{FF2B5EF4-FFF2-40B4-BE49-F238E27FC236}">
                <a16:creationId xmlns:a16="http://schemas.microsoft.com/office/drawing/2014/main" id="{34FB11E0-67B3-0540-BBBD-7EBE0B303704}"/>
              </a:ext>
            </a:extLst>
          </p:cNvPr>
          <p:cNvSpPr txBox="1"/>
          <p:nvPr/>
        </p:nvSpPr>
        <p:spPr>
          <a:xfrm>
            <a:off x="11044078" y="2894670"/>
            <a:ext cx="701389" cy="400110"/>
          </a:xfrm>
          <a:prstGeom prst="rect">
            <a:avLst/>
          </a:prstGeom>
          <a:noFill/>
        </p:spPr>
        <p:txBody>
          <a:bodyPr wrap="square" rtlCol="0">
            <a:spAutoFit/>
          </a:bodyPr>
          <a:lstStyle/>
          <a:p>
            <a:pPr algn="r"/>
            <a:r>
              <a:rPr lang="en-US" sz="2000" dirty="0"/>
              <a:t>SDX</a:t>
            </a:r>
            <a:r>
              <a:rPr lang="en-US" sz="2000" baseline="-25000" dirty="0"/>
              <a:t>2</a:t>
            </a:r>
          </a:p>
        </p:txBody>
      </p:sp>
      <p:cxnSp>
        <p:nvCxnSpPr>
          <p:cNvPr id="39" name="Straight Connector 38">
            <a:extLst>
              <a:ext uri="{FF2B5EF4-FFF2-40B4-BE49-F238E27FC236}">
                <a16:creationId xmlns:a16="http://schemas.microsoft.com/office/drawing/2014/main" id="{09B49421-05E7-B44B-91BE-ACD65E6BD070}"/>
              </a:ext>
            </a:extLst>
          </p:cNvPr>
          <p:cNvCxnSpPr>
            <a:cxnSpLocks/>
            <a:stCxn id="67" idx="5"/>
          </p:cNvCxnSpPr>
          <p:nvPr/>
        </p:nvCxnSpPr>
        <p:spPr>
          <a:xfrm>
            <a:off x="8753120" y="2438781"/>
            <a:ext cx="2005543" cy="15791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D7DA5E-B862-B64F-9487-C93E8D9AEF09}"/>
              </a:ext>
            </a:extLst>
          </p:cNvPr>
          <p:cNvCxnSpPr>
            <a:cxnSpLocks/>
          </p:cNvCxnSpPr>
          <p:nvPr/>
        </p:nvCxnSpPr>
        <p:spPr>
          <a:xfrm flipH="1">
            <a:off x="8674500" y="2319713"/>
            <a:ext cx="2010604" cy="16493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9DB9825-7250-E747-8D24-60E9D13A7F3D}"/>
              </a:ext>
            </a:extLst>
          </p:cNvPr>
          <p:cNvCxnSpPr>
            <a:cxnSpLocks/>
            <a:stCxn id="67" idx="5"/>
          </p:cNvCxnSpPr>
          <p:nvPr/>
        </p:nvCxnSpPr>
        <p:spPr>
          <a:xfrm>
            <a:off x="8753120" y="2438781"/>
            <a:ext cx="1931985" cy="1530261"/>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06A1E45-DD51-AD4E-A04C-FD155FD1FF42}"/>
              </a:ext>
            </a:extLst>
          </p:cNvPr>
          <p:cNvCxnSpPr>
            <a:cxnSpLocks/>
          </p:cNvCxnSpPr>
          <p:nvPr/>
        </p:nvCxnSpPr>
        <p:spPr>
          <a:xfrm flipH="1">
            <a:off x="8565441" y="2417451"/>
            <a:ext cx="2009325" cy="1670029"/>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84012AD-F565-E946-87B8-B842F8C514D4}"/>
              </a:ext>
            </a:extLst>
          </p:cNvPr>
          <p:cNvCxnSpPr>
            <a:cxnSpLocks/>
            <a:stCxn id="67" idx="1"/>
            <a:endCxn id="68" idx="3"/>
          </p:cNvCxnSpPr>
          <p:nvPr/>
        </p:nvCxnSpPr>
        <p:spPr>
          <a:xfrm>
            <a:off x="8565441" y="2515687"/>
            <a:ext cx="2198" cy="13375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098ED70-3196-6149-AA8F-16417358BBEF}"/>
              </a:ext>
            </a:extLst>
          </p:cNvPr>
          <p:cNvCxnSpPr>
            <a:cxnSpLocks/>
            <a:stCxn id="67" idx="1"/>
            <a:endCxn id="68" idx="3"/>
          </p:cNvCxnSpPr>
          <p:nvPr/>
        </p:nvCxnSpPr>
        <p:spPr>
          <a:xfrm>
            <a:off x="8565441" y="2515687"/>
            <a:ext cx="2198" cy="133754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576195C-5205-D847-8394-EDA28CA5A4DF}"/>
              </a:ext>
            </a:extLst>
          </p:cNvPr>
          <p:cNvCxnSpPr>
            <a:cxnSpLocks/>
            <a:stCxn id="62" idx="1"/>
            <a:endCxn id="65" idx="3"/>
          </p:cNvCxnSpPr>
          <p:nvPr/>
        </p:nvCxnSpPr>
        <p:spPr>
          <a:xfrm>
            <a:off x="10801053" y="2518420"/>
            <a:ext cx="0" cy="1334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B36FD41-9F11-2146-A65E-655EFC4B7193}"/>
              </a:ext>
            </a:extLst>
          </p:cNvPr>
          <p:cNvCxnSpPr>
            <a:cxnSpLocks/>
            <a:stCxn id="62" idx="1"/>
            <a:endCxn id="65" idx="3"/>
          </p:cNvCxnSpPr>
          <p:nvPr/>
        </p:nvCxnSpPr>
        <p:spPr>
          <a:xfrm>
            <a:off x="10801053" y="2518420"/>
            <a:ext cx="0" cy="1334809"/>
          </a:xfrm>
          <a:prstGeom prst="straightConnector1">
            <a:avLst/>
          </a:prstGeom>
          <a:ln w="57150">
            <a:solidFill>
              <a:srgbClr val="B97AE6"/>
            </a:solidFill>
            <a:tailEnd type="arrow"/>
          </a:ln>
        </p:spPr>
        <p:style>
          <a:lnRef idx="1">
            <a:schemeClr val="accent1"/>
          </a:lnRef>
          <a:fillRef idx="0">
            <a:schemeClr val="accent1"/>
          </a:fillRef>
          <a:effectRef idx="0">
            <a:schemeClr val="accent1"/>
          </a:effectRef>
          <a:fontRef idx="minor">
            <a:schemeClr val="tx1"/>
          </a:fontRef>
        </p:style>
      </p:cxnSp>
      <p:sp>
        <p:nvSpPr>
          <p:cNvPr id="62" name="Oval 4">
            <a:extLst>
              <a:ext uri="{FF2B5EF4-FFF2-40B4-BE49-F238E27FC236}">
                <a16:creationId xmlns:a16="http://schemas.microsoft.com/office/drawing/2014/main" id="{7F422C92-36EE-084A-A5FE-0B26FD33A76C}"/>
              </a:ext>
            </a:extLst>
          </p:cNvPr>
          <p:cNvSpPr/>
          <p:nvPr/>
        </p:nvSpPr>
        <p:spPr>
          <a:xfrm>
            <a:off x="10535635" y="1989989"/>
            <a:ext cx="530836" cy="5289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N</a:t>
            </a:r>
          </a:p>
        </p:txBody>
      </p:sp>
      <p:sp>
        <p:nvSpPr>
          <p:cNvPr id="65" name="Oval 5">
            <a:extLst>
              <a:ext uri="{FF2B5EF4-FFF2-40B4-BE49-F238E27FC236}">
                <a16:creationId xmlns:a16="http://schemas.microsoft.com/office/drawing/2014/main" id="{8D1CEF24-C75F-C640-8C29-64D7A93FF4CE}"/>
              </a:ext>
            </a:extLst>
          </p:cNvPr>
          <p:cNvSpPr/>
          <p:nvPr/>
        </p:nvSpPr>
        <p:spPr>
          <a:xfrm>
            <a:off x="10535635" y="3822983"/>
            <a:ext cx="530836" cy="5289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M</a:t>
            </a:r>
          </a:p>
        </p:txBody>
      </p:sp>
      <p:sp>
        <p:nvSpPr>
          <p:cNvPr id="66" name="Oval 8">
            <a:extLst>
              <a:ext uri="{FF2B5EF4-FFF2-40B4-BE49-F238E27FC236}">
                <a16:creationId xmlns:a16="http://schemas.microsoft.com/office/drawing/2014/main" id="{13323602-7C30-B94C-B8AD-CEAA6EDDEB1D}"/>
              </a:ext>
            </a:extLst>
          </p:cNvPr>
          <p:cNvSpPr/>
          <p:nvPr/>
        </p:nvSpPr>
        <p:spPr>
          <a:xfrm>
            <a:off x="9378959" y="797404"/>
            <a:ext cx="530836" cy="5289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n w="0"/>
                <a:solidFill>
                  <a:schemeClr val="bg1"/>
                </a:solidFill>
                <a:effectLst>
                  <a:outerShdw blurRad="38100" dist="25400" dir="5400000" algn="ctr" rotWithShape="0">
                    <a:srgbClr val="6E747A">
                      <a:alpha val="43000"/>
                    </a:srgbClr>
                  </a:outerShdw>
                </a:effectLst>
              </a:rPr>
              <a:t>Z</a:t>
            </a:r>
          </a:p>
        </p:txBody>
      </p:sp>
      <p:sp>
        <p:nvSpPr>
          <p:cNvPr id="67" name="Oval 11">
            <a:extLst>
              <a:ext uri="{FF2B5EF4-FFF2-40B4-BE49-F238E27FC236}">
                <a16:creationId xmlns:a16="http://schemas.microsoft.com/office/drawing/2014/main" id="{381BCC9E-F2E6-2945-B951-70975DFBF5F3}"/>
              </a:ext>
            </a:extLst>
          </p:cNvPr>
          <p:cNvSpPr/>
          <p:nvPr/>
        </p:nvSpPr>
        <p:spPr>
          <a:xfrm>
            <a:off x="8300024" y="1987256"/>
            <a:ext cx="530836" cy="5289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B</a:t>
            </a:r>
          </a:p>
        </p:txBody>
      </p:sp>
      <p:sp>
        <p:nvSpPr>
          <p:cNvPr id="68" name="Oval 12">
            <a:extLst>
              <a:ext uri="{FF2B5EF4-FFF2-40B4-BE49-F238E27FC236}">
                <a16:creationId xmlns:a16="http://schemas.microsoft.com/office/drawing/2014/main" id="{E31FF4EE-2B12-EB4A-BB57-EB6E3C33CF3D}"/>
              </a:ext>
            </a:extLst>
          </p:cNvPr>
          <p:cNvSpPr/>
          <p:nvPr/>
        </p:nvSpPr>
        <p:spPr>
          <a:xfrm>
            <a:off x="8302221" y="3822983"/>
            <a:ext cx="530836" cy="5289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A</a:t>
            </a:r>
          </a:p>
        </p:txBody>
      </p:sp>
      <p:sp>
        <p:nvSpPr>
          <p:cNvPr id="14" name="Title 13">
            <a:extLst>
              <a:ext uri="{FF2B5EF4-FFF2-40B4-BE49-F238E27FC236}">
                <a16:creationId xmlns:a16="http://schemas.microsoft.com/office/drawing/2014/main" id="{616E0490-5E3E-E845-B6FB-8BD63B527AF5}"/>
              </a:ext>
            </a:extLst>
          </p:cNvPr>
          <p:cNvSpPr>
            <a:spLocks noGrp="1"/>
          </p:cNvSpPr>
          <p:nvPr>
            <p:ph type="title"/>
          </p:nvPr>
        </p:nvSpPr>
        <p:spPr>
          <a:xfrm>
            <a:off x="243063" y="190909"/>
            <a:ext cx="10515600" cy="891589"/>
          </a:xfrm>
        </p:spPr>
        <p:txBody>
          <a:bodyPr anchor="t"/>
          <a:lstStyle/>
          <a:p>
            <a:r>
              <a:rPr lang="en-US" dirty="0"/>
              <a:t>Solution: Compare the rules</a:t>
            </a:r>
          </a:p>
        </p:txBody>
      </p:sp>
      <p:sp>
        <p:nvSpPr>
          <p:cNvPr id="6" name="Slide Number Placeholder 5">
            <a:extLst>
              <a:ext uri="{FF2B5EF4-FFF2-40B4-BE49-F238E27FC236}">
                <a16:creationId xmlns:a16="http://schemas.microsoft.com/office/drawing/2014/main" id="{3B0C8475-3244-8845-AC3D-F5C0195FAD04}"/>
              </a:ext>
            </a:extLst>
          </p:cNvPr>
          <p:cNvSpPr>
            <a:spLocks noGrp="1"/>
          </p:cNvSpPr>
          <p:nvPr>
            <p:ph type="sldNum" sz="quarter" idx="12"/>
          </p:nvPr>
        </p:nvSpPr>
        <p:spPr/>
        <p:txBody>
          <a:bodyPr/>
          <a:lstStyle/>
          <a:p>
            <a:fld id="{29E49BD9-A789-9148-B663-B843E630A9C4}" type="slidenum">
              <a:rPr lang="en-US" smtClean="0"/>
              <a:t>4</a:t>
            </a:fld>
            <a:endParaRPr lang="en-US"/>
          </a:p>
        </p:txBody>
      </p:sp>
      <p:sp>
        <p:nvSpPr>
          <p:cNvPr id="69" name="TextBox 68">
            <a:extLst>
              <a:ext uri="{FF2B5EF4-FFF2-40B4-BE49-F238E27FC236}">
                <a16:creationId xmlns:a16="http://schemas.microsoft.com/office/drawing/2014/main" id="{CFFFD160-45D1-0F47-B9CF-BD9CE8A3889F}"/>
              </a:ext>
            </a:extLst>
          </p:cNvPr>
          <p:cNvSpPr txBox="1"/>
          <p:nvPr/>
        </p:nvSpPr>
        <p:spPr>
          <a:xfrm>
            <a:off x="6679302" y="4828699"/>
            <a:ext cx="5399314" cy="1384995"/>
          </a:xfrm>
          <a:prstGeom prst="rect">
            <a:avLst/>
          </a:prstGeom>
          <a:noFill/>
        </p:spPr>
        <p:txBody>
          <a:bodyPr wrap="square" rtlCol="0">
            <a:spAutoFit/>
          </a:bodyPr>
          <a:lstStyle/>
          <a:p>
            <a:r>
              <a:rPr lang="en-US" sz="2800" dirty="0"/>
              <a:t>When?</a:t>
            </a:r>
          </a:p>
          <a:p>
            <a:pPr marL="285750" indent="-285750">
              <a:buFont typeface="Arial" panose="020B0604020202020204" pitchFamily="34" charset="0"/>
              <a:buChar char="•"/>
            </a:pPr>
            <a:r>
              <a:rPr lang="en-US" sz="2800" dirty="0"/>
              <a:t>New deflection</a:t>
            </a:r>
          </a:p>
          <a:p>
            <a:pPr marL="285750" indent="-285750">
              <a:buFont typeface="Arial" panose="020B0604020202020204" pitchFamily="34" charset="0"/>
              <a:buChar char="•"/>
            </a:pPr>
            <a:r>
              <a:rPr lang="en-US" sz="2800" dirty="0"/>
              <a:t>BGP update to existing deflection</a:t>
            </a:r>
          </a:p>
        </p:txBody>
      </p:sp>
      <p:sp>
        <p:nvSpPr>
          <p:cNvPr id="9" name="Rectangle 8">
            <a:extLst>
              <a:ext uri="{FF2B5EF4-FFF2-40B4-BE49-F238E27FC236}">
                <a16:creationId xmlns:a16="http://schemas.microsoft.com/office/drawing/2014/main" id="{100D8E41-309F-134B-9EF5-E5E3355FE087}"/>
              </a:ext>
            </a:extLst>
          </p:cNvPr>
          <p:cNvSpPr/>
          <p:nvPr/>
        </p:nvSpPr>
        <p:spPr>
          <a:xfrm>
            <a:off x="448968" y="4857174"/>
            <a:ext cx="4925707" cy="1545544"/>
          </a:xfrm>
          <a:prstGeom prst="rect">
            <a:avLst/>
          </a:prstGeom>
          <a:pattFill prst="wdUpDiag">
            <a:fgClr>
              <a:schemeClr val="accent5">
                <a:lumMod val="20000"/>
                <a:lumOff val="80000"/>
              </a:schemeClr>
            </a:fgClr>
            <a:bgClr>
              <a:schemeClr val="accent1">
                <a:lumMod val="40000"/>
                <a:lumOff val="6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Image result for icon privacy">
            <a:extLst>
              <a:ext uri="{FF2B5EF4-FFF2-40B4-BE49-F238E27FC236}">
                <a16:creationId xmlns:a16="http://schemas.microsoft.com/office/drawing/2014/main" id="{FE593DAF-469D-DB4D-A539-BDEBDDF8A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211" y="5192064"/>
            <a:ext cx="897902" cy="89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26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9" presetClass="emph" presetSubtype="0" nodeType="withEffect">
                                  <p:stCondLst>
                                    <p:cond delay="0"/>
                                  </p:stCondLst>
                                  <p:childTnLst>
                                    <p:set>
                                      <p:cBhvr>
                                        <p:cTn id="8" dur="indefinite"/>
                                        <p:tgtEl>
                                          <p:spTgt spid="46"/>
                                        </p:tgtEl>
                                        <p:attrNameLst>
                                          <p:attrName>style.opacity</p:attrName>
                                        </p:attrNameLst>
                                      </p:cBhvr>
                                      <p:to>
                                        <p:strVal val="0.25"/>
                                      </p:to>
                                    </p:set>
                                    <p:animEffect filter="image" prLst="opacity: 0.25">
                                      <p:cBhvr rctx="IE">
                                        <p:cTn id="9" dur="indefinite"/>
                                        <p:tgtEl>
                                          <p:spTgt spid="4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par>
                                <p:cTn id="34" presetID="1" presetClass="exit" presetSubtype="0" fill="hold" grpId="1" nodeType="withEffect">
                                  <p:stCondLst>
                                    <p:cond delay="0"/>
                                  </p:stCondLst>
                                  <p:childTnLst>
                                    <p:set>
                                      <p:cBhvr>
                                        <p:cTn id="35" dur="1" fill="hold">
                                          <p:stCondLst>
                                            <p:cond delay="0"/>
                                          </p:stCondLst>
                                        </p:cTn>
                                        <p:tgtEl>
                                          <p:spTgt spid="1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12"/>
                                        </p:tgtEl>
                                        <p:attrNameLst>
                                          <p:attrName>style.visibility</p:attrName>
                                        </p:attrNameLst>
                                      </p:cBhvr>
                                      <p:to>
                                        <p:strVal val="hidden"/>
                                      </p:to>
                                    </p:set>
                                  </p:childTnLst>
                                </p:cTn>
                              </p:par>
                              <p:par>
                                <p:cTn id="44" presetID="1" presetClass="exit" presetSubtype="0" fill="hold" grpId="3" nodeType="withEffect">
                                  <p:stCondLst>
                                    <p:cond delay="0"/>
                                  </p:stCondLst>
                                  <p:childTnLst>
                                    <p:set>
                                      <p:cBhvr>
                                        <p:cTn id="45" dur="1" fill="hold">
                                          <p:stCondLst>
                                            <p:cond delay="0"/>
                                          </p:stCondLst>
                                        </p:cTn>
                                        <p:tgtEl>
                                          <p:spTgt spid="10"/>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5"/>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6"/>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7"/>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69">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69">
                                            <p:txEl>
                                              <p:pRg st="1" end="1"/>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1" nodeType="clickEffect">
                                  <p:stCondLst>
                                    <p:cond delay="0"/>
                                  </p:stCondLst>
                                  <p:childTnLst>
                                    <p:set>
                                      <p:cBhvr>
                                        <p:cTn id="67" dur="1" fill="hold">
                                          <p:stCondLst>
                                            <p:cond delay="0"/>
                                          </p:stCondLst>
                                        </p:cTn>
                                        <p:tgtEl>
                                          <p:spTgt spid="9"/>
                                        </p:tgtEl>
                                        <p:attrNameLst>
                                          <p:attrName>style.visibility</p:attrName>
                                        </p:attrNameLst>
                                      </p:cBhvr>
                                      <p:to>
                                        <p:strVal val="visible"/>
                                      </p:to>
                                    </p:set>
                                  </p:childTnLst>
                                </p:cTn>
                              </p:par>
                              <p:par>
                                <p:cTn id="68" presetID="9" presetClass="emph" presetSubtype="0" grpId="0" nodeType="withEffect">
                                  <p:stCondLst>
                                    <p:cond delay="0"/>
                                  </p:stCondLst>
                                  <p:childTnLst>
                                    <p:set>
                                      <p:cBhvr>
                                        <p:cTn id="69" dur="indefinite"/>
                                        <p:tgtEl>
                                          <p:spTgt spid="9"/>
                                        </p:tgtEl>
                                        <p:attrNameLst>
                                          <p:attrName>style.opacity</p:attrName>
                                        </p:attrNameLst>
                                      </p:cBhvr>
                                      <p:to>
                                        <p:strVal val="0.85"/>
                                      </p:to>
                                    </p:set>
                                    <p:animEffect filter="image" prLst="opacity: 0.85">
                                      <p:cBhvr rctx="IE">
                                        <p:cTn id="70" dur="indefinite"/>
                                        <p:tgtEl>
                                          <p:spTgt spid="9"/>
                                        </p:tgtEl>
                                      </p:cBhvr>
                                    </p:animEffect>
                                  </p:childTnLst>
                                </p:cTn>
                              </p:par>
                              <p:par>
                                <p:cTn id="71" presetID="1" presetClass="entr" presetSubtype="0" fill="hold" nodeType="withEffect">
                                  <p:stCondLst>
                                    <p:cond delay="0"/>
                                  </p:stCondLst>
                                  <p:childTnLst>
                                    <p:set>
                                      <p:cBhvr>
                                        <p:cTn id="72"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3" animBg="1"/>
      <p:bldP spid="11" grpId="0" animBg="1"/>
      <p:bldP spid="11" grpId="1" animBg="1"/>
      <p:bldP spid="12" grpId="0" animBg="1"/>
      <p:bldP spid="12" grpId="1" animBg="1"/>
      <p:bldP spid="15" grpId="0"/>
      <p:bldP spid="15" grpId="1"/>
      <p:bldP spid="16" grpId="0"/>
      <p:bldP spid="16" grpId="1"/>
      <p:bldP spid="17" grpId="0"/>
      <p:bldP spid="17" grpId="1"/>
      <p:bldP spid="18" grpId="0"/>
      <p:bldP spid="9" grpId="0" animBg="1"/>
      <p:bldP spid="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1F492BDE-BAFD-E94F-8ACD-B20311D1C0BE}"/>
              </a:ext>
            </a:extLst>
          </p:cNvPr>
          <p:cNvSpPr txBox="1"/>
          <p:nvPr/>
        </p:nvSpPr>
        <p:spPr>
          <a:xfrm>
            <a:off x="642858" y="1383255"/>
            <a:ext cx="4503420" cy="523220"/>
          </a:xfrm>
          <a:prstGeom prst="rect">
            <a:avLst/>
          </a:prstGeom>
          <a:noFill/>
        </p:spPr>
        <p:txBody>
          <a:bodyPr wrap="square" rtlCol="0">
            <a:spAutoFit/>
          </a:bodyPr>
          <a:lstStyle/>
          <a:p>
            <a:r>
              <a:rPr lang="en-US" sz="2800" dirty="0"/>
              <a:t>From the literature: </a:t>
            </a:r>
            <a:r>
              <a:rPr lang="en-US" sz="2800" u="sng" dirty="0"/>
              <a:t>SIDR</a:t>
            </a:r>
          </a:p>
        </p:txBody>
      </p:sp>
      <p:sp>
        <p:nvSpPr>
          <p:cNvPr id="24" name="TextBox 23">
            <a:extLst>
              <a:ext uri="{FF2B5EF4-FFF2-40B4-BE49-F238E27FC236}">
                <a16:creationId xmlns:a16="http://schemas.microsoft.com/office/drawing/2014/main" id="{82B6D54F-CD13-854D-B166-68C8D49B7740}"/>
              </a:ext>
            </a:extLst>
          </p:cNvPr>
          <p:cNvSpPr txBox="1"/>
          <p:nvPr/>
        </p:nvSpPr>
        <p:spPr>
          <a:xfrm>
            <a:off x="1024911" y="2329832"/>
            <a:ext cx="1143000" cy="523220"/>
          </a:xfrm>
          <a:prstGeom prst="rect">
            <a:avLst/>
          </a:prstGeom>
          <a:solidFill>
            <a:schemeClr val="accent1"/>
          </a:solidFill>
          <a:ln>
            <a:solidFill>
              <a:schemeClr val="bg1"/>
            </a:solidFill>
          </a:ln>
        </p:spPr>
        <p:txBody>
          <a:bodyPr wrap="square" rtlCol="0">
            <a:spAutoFit/>
          </a:bodyPr>
          <a:lstStyle/>
          <a:p>
            <a:r>
              <a:rPr lang="en-US" sz="2800" b="1" dirty="0">
                <a:solidFill>
                  <a:schemeClr val="bg1"/>
                </a:solidFill>
              </a:rPr>
              <a:t>Match</a:t>
            </a:r>
          </a:p>
        </p:txBody>
      </p:sp>
      <p:sp>
        <p:nvSpPr>
          <p:cNvPr id="25" name="TextBox 24">
            <a:extLst>
              <a:ext uri="{FF2B5EF4-FFF2-40B4-BE49-F238E27FC236}">
                <a16:creationId xmlns:a16="http://schemas.microsoft.com/office/drawing/2014/main" id="{7AE845E2-083E-8C4D-A483-84A5CF5BF85D}"/>
              </a:ext>
            </a:extLst>
          </p:cNvPr>
          <p:cNvSpPr txBox="1"/>
          <p:nvPr/>
        </p:nvSpPr>
        <p:spPr>
          <a:xfrm>
            <a:off x="2167911" y="2329832"/>
            <a:ext cx="1908810" cy="523220"/>
          </a:xfrm>
          <a:prstGeom prst="rect">
            <a:avLst/>
          </a:prstGeom>
          <a:solidFill>
            <a:schemeClr val="accent1"/>
          </a:solidFill>
          <a:ln>
            <a:solidFill>
              <a:schemeClr val="bg1"/>
            </a:solidFill>
          </a:ln>
        </p:spPr>
        <p:txBody>
          <a:bodyPr wrap="square" rtlCol="0">
            <a:spAutoFit/>
          </a:bodyPr>
          <a:lstStyle/>
          <a:p>
            <a:r>
              <a:rPr lang="en-US" sz="2800" b="1" dirty="0">
                <a:solidFill>
                  <a:schemeClr val="bg1"/>
                </a:solidFill>
              </a:rPr>
              <a:t>Forward to</a:t>
            </a:r>
          </a:p>
        </p:txBody>
      </p:sp>
      <p:sp>
        <p:nvSpPr>
          <p:cNvPr id="34" name="TextBox 33">
            <a:extLst>
              <a:ext uri="{FF2B5EF4-FFF2-40B4-BE49-F238E27FC236}">
                <a16:creationId xmlns:a16="http://schemas.microsoft.com/office/drawing/2014/main" id="{6855A3B4-CB33-074F-9E45-18733421C49A}"/>
              </a:ext>
            </a:extLst>
          </p:cNvPr>
          <p:cNvSpPr txBox="1"/>
          <p:nvPr/>
        </p:nvSpPr>
        <p:spPr>
          <a:xfrm>
            <a:off x="642858" y="3079276"/>
            <a:ext cx="5771345" cy="1384995"/>
          </a:xfrm>
          <a:prstGeom prst="rect">
            <a:avLst/>
          </a:prstGeom>
          <a:noFill/>
        </p:spPr>
        <p:txBody>
          <a:bodyPr wrap="square" rtlCol="0">
            <a:spAutoFit/>
          </a:bodyPr>
          <a:lstStyle/>
          <a:p>
            <a:r>
              <a:rPr lang="en-US" sz="2800" i="1" dirty="0"/>
              <a:t>“Send </a:t>
            </a:r>
            <a:r>
              <a:rPr lang="en-US" sz="2800" dirty="0"/>
              <a:t>some</a:t>
            </a:r>
            <a:r>
              <a:rPr lang="en-US" sz="2800" i="1" dirty="0"/>
              <a:t> traffic to </a:t>
            </a:r>
            <a:r>
              <a:rPr lang="en-US" sz="2800" b="1" i="1" dirty="0"/>
              <a:t>A</a:t>
            </a:r>
            <a:r>
              <a:rPr lang="en-US" sz="2800" i="1" dirty="0"/>
              <a:t>”</a:t>
            </a:r>
          </a:p>
          <a:p>
            <a:endParaRPr lang="en-US" sz="2800" i="1" dirty="0"/>
          </a:p>
          <a:p>
            <a:r>
              <a:rPr lang="en-US" sz="2800" dirty="0"/>
              <a:t>Detect non-existing loops</a:t>
            </a:r>
            <a:endParaRPr lang="en-US" sz="2400" dirty="0"/>
          </a:p>
        </p:txBody>
      </p:sp>
      <p:sp>
        <p:nvSpPr>
          <p:cNvPr id="2" name="TextBox 1">
            <a:extLst>
              <a:ext uri="{FF2B5EF4-FFF2-40B4-BE49-F238E27FC236}">
                <a16:creationId xmlns:a16="http://schemas.microsoft.com/office/drawing/2014/main" id="{E4034C27-2771-BE46-AEE8-B6251AC73D7F}"/>
              </a:ext>
            </a:extLst>
          </p:cNvPr>
          <p:cNvSpPr txBox="1"/>
          <p:nvPr/>
        </p:nvSpPr>
        <p:spPr>
          <a:xfrm>
            <a:off x="642858" y="5380672"/>
            <a:ext cx="5564288" cy="1477328"/>
          </a:xfrm>
          <a:prstGeom prst="rect">
            <a:avLst/>
          </a:prstGeom>
          <a:noFill/>
        </p:spPr>
        <p:txBody>
          <a:bodyPr wrap="square" rtlCol="0">
            <a:spAutoFit/>
          </a:bodyPr>
          <a:lstStyle/>
          <a:p>
            <a:r>
              <a:rPr lang="en-US" dirty="0" err="1"/>
              <a:t>Rüdiger</a:t>
            </a:r>
            <a:r>
              <a:rPr lang="en-US" dirty="0"/>
              <a:t> </a:t>
            </a:r>
            <a:r>
              <a:rPr lang="en-US" dirty="0" err="1"/>
              <a:t>Birkner</a:t>
            </a:r>
            <a:r>
              <a:rPr lang="en-US" dirty="0"/>
              <a:t>, Arpit Gupta, Nick </a:t>
            </a:r>
            <a:r>
              <a:rPr lang="en-US" dirty="0" err="1"/>
              <a:t>Feamster</a:t>
            </a:r>
            <a:r>
              <a:rPr lang="en-US" dirty="0"/>
              <a:t>, and Laurent </a:t>
            </a:r>
            <a:r>
              <a:rPr lang="en-US" dirty="0" err="1"/>
              <a:t>Vanbever</a:t>
            </a:r>
            <a:r>
              <a:rPr lang="en-US" dirty="0"/>
              <a:t> </a:t>
            </a:r>
          </a:p>
          <a:p>
            <a:r>
              <a:rPr lang="en-US" i="1" dirty="0"/>
              <a:t>"SDX-Based Flexibility or Internet Correctness?: Pick Two!”</a:t>
            </a:r>
          </a:p>
          <a:p>
            <a:r>
              <a:rPr lang="en-US" dirty="0"/>
              <a:t>SOSR 2017</a:t>
            </a:r>
          </a:p>
          <a:p>
            <a:endParaRPr lang="en-US" dirty="0"/>
          </a:p>
        </p:txBody>
      </p:sp>
      <p:cxnSp>
        <p:nvCxnSpPr>
          <p:cNvPr id="35" name="Straight Connector 34">
            <a:extLst>
              <a:ext uri="{FF2B5EF4-FFF2-40B4-BE49-F238E27FC236}">
                <a16:creationId xmlns:a16="http://schemas.microsoft.com/office/drawing/2014/main" id="{885FC44F-D66E-D64B-B4CE-555808ADA6AE}"/>
              </a:ext>
            </a:extLst>
          </p:cNvPr>
          <p:cNvCxnSpPr>
            <a:cxnSpLocks/>
            <a:stCxn id="65" idx="3"/>
            <a:endCxn id="66" idx="7"/>
          </p:cNvCxnSpPr>
          <p:nvPr/>
        </p:nvCxnSpPr>
        <p:spPr>
          <a:xfrm flipH="1">
            <a:off x="7749820" y="1090678"/>
            <a:ext cx="703579" cy="815797"/>
          </a:xfrm>
          <a:prstGeom prst="line">
            <a:avLst/>
          </a:prstGeom>
          <a:ln w="57150">
            <a:solidFill>
              <a:schemeClr val="tx1">
                <a:alpha val="25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6B2BCA1-60F3-D24B-BCAA-3013C545F06D}"/>
              </a:ext>
            </a:extLst>
          </p:cNvPr>
          <p:cNvCxnSpPr>
            <a:cxnSpLocks/>
            <a:stCxn id="65" idx="5"/>
            <a:endCxn id="59" idx="1"/>
          </p:cNvCxnSpPr>
          <p:nvPr/>
        </p:nvCxnSpPr>
        <p:spPr>
          <a:xfrm>
            <a:off x="8828755" y="1090678"/>
            <a:ext cx="781319" cy="818530"/>
          </a:xfrm>
          <a:prstGeom prst="line">
            <a:avLst/>
          </a:prstGeom>
          <a:ln w="57150">
            <a:solidFill>
              <a:schemeClr val="tx1">
                <a:alpha val="25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62F7578C-E095-B248-ADB9-375ADB5A7C02}"/>
              </a:ext>
            </a:extLst>
          </p:cNvPr>
          <p:cNvSpPr/>
          <p:nvPr/>
        </p:nvSpPr>
        <p:spPr>
          <a:xfrm>
            <a:off x="9571466" y="2584214"/>
            <a:ext cx="1298604" cy="746452"/>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sp>
        <p:nvSpPr>
          <p:cNvPr id="38" name="Rounded Rectangle 37">
            <a:extLst>
              <a:ext uri="{FF2B5EF4-FFF2-40B4-BE49-F238E27FC236}">
                <a16:creationId xmlns:a16="http://schemas.microsoft.com/office/drawing/2014/main" id="{48D9FE2C-7101-2F48-91D4-523BC279B2A1}"/>
              </a:ext>
            </a:extLst>
          </p:cNvPr>
          <p:cNvSpPr/>
          <p:nvPr/>
        </p:nvSpPr>
        <p:spPr>
          <a:xfrm>
            <a:off x="6464299" y="2584214"/>
            <a:ext cx="1298604" cy="746452"/>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sp>
        <p:nvSpPr>
          <p:cNvPr id="39" name="TextBox 38">
            <a:extLst>
              <a:ext uri="{FF2B5EF4-FFF2-40B4-BE49-F238E27FC236}">
                <a16:creationId xmlns:a16="http://schemas.microsoft.com/office/drawing/2014/main" id="{2CA72E88-79B4-824A-9F55-2218845267A4}"/>
              </a:ext>
            </a:extLst>
          </p:cNvPr>
          <p:cNvSpPr txBox="1"/>
          <p:nvPr/>
        </p:nvSpPr>
        <p:spPr>
          <a:xfrm>
            <a:off x="6617732" y="2736419"/>
            <a:ext cx="746247" cy="400110"/>
          </a:xfrm>
          <a:prstGeom prst="rect">
            <a:avLst/>
          </a:prstGeom>
          <a:noFill/>
        </p:spPr>
        <p:txBody>
          <a:bodyPr wrap="square" rtlCol="0">
            <a:spAutoFit/>
          </a:bodyPr>
          <a:lstStyle/>
          <a:p>
            <a:r>
              <a:rPr lang="en-US" sz="2000" dirty="0"/>
              <a:t>SDX</a:t>
            </a:r>
            <a:r>
              <a:rPr lang="en-US" sz="2000" baseline="-25000" dirty="0"/>
              <a:t>1</a:t>
            </a:r>
          </a:p>
        </p:txBody>
      </p:sp>
      <p:sp>
        <p:nvSpPr>
          <p:cNvPr id="42" name="TextBox 41">
            <a:extLst>
              <a:ext uri="{FF2B5EF4-FFF2-40B4-BE49-F238E27FC236}">
                <a16:creationId xmlns:a16="http://schemas.microsoft.com/office/drawing/2014/main" id="{6DD5DD62-30A5-1D4B-9517-7A4AA8252A58}"/>
              </a:ext>
            </a:extLst>
          </p:cNvPr>
          <p:cNvSpPr txBox="1"/>
          <p:nvPr/>
        </p:nvSpPr>
        <p:spPr>
          <a:xfrm>
            <a:off x="10040778" y="2736419"/>
            <a:ext cx="701389" cy="400110"/>
          </a:xfrm>
          <a:prstGeom prst="rect">
            <a:avLst/>
          </a:prstGeom>
          <a:noFill/>
        </p:spPr>
        <p:txBody>
          <a:bodyPr wrap="square" rtlCol="0">
            <a:spAutoFit/>
          </a:bodyPr>
          <a:lstStyle/>
          <a:p>
            <a:pPr algn="r"/>
            <a:r>
              <a:rPr lang="en-US" sz="2000" dirty="0"/>
              <a:t>SDX</a:t>
            </a:r>
            <a:r>
              <a:rPr lang="en-US" sz="2000" baseline="-25000" dirty="0"/>
              <a:t>2</a:t>
            </a:r>
          </a:p>
        </p:txBody>
      </p:sp>
      <p:cxnSp>
        <p:nvCxnSpPr>
          <p:cNvPr id="45" name="Straight Connector 44">
            <a:extLst>
              <a:ext uri="{FF2B5EF4-FFF2-40B4-BE49-F238E27FC236}">
                <a16:creationId xmlns:a16="http://schemas.microsoft.com/office/drawing/2014/main" id="{9C075515-6FBE-C141-BCC3-ABBCE361B4E7}"/>
              </a:ext>
            </a:extLst>
          </p:cNvPr>
          <p:cNvCxnSpPr>
            <a:cxnSpLocks/>
            <a:stCxn id="66" idx="5"/>
          </p:cNvCxnSpPr>
          <p:nvPr/>
        </p:nvCxnSpPr>
        <p:spPr>
          <a:xfrm>
            <a:off x="7749820" y="2280530"/>
            <a:ext cx="2005543" cy="15791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546C1C-07B7-4442-8849-9B77E162C980}"/>
              </a:ext>
            </a:extLst>
          </p:cNvPr>
          <p:cNvCxnSpPr>
            <a:cxnSpLocks/>
          </p:cNvCxnSpPr>
          <p:nvPr/>
        </p:nvCxnSpPr>
        <p:spPr>
          <a:xfrm flipH="1">
            <a:off x="7671200" y="2161462"/>
            <a:ext cx="2010604" cy="16493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9F37253-95FB-7449-AFDF-0B66D4E7D119}"/>
              </a:ext>
            </a:extLst>
          </p:cNvPr>
          <p:cNvCxnSpPr>
            <a:cxnSpLocks/>
            <a:stCxn id="66" idx="5"/>
          </p:cNvCxnSpPr>
          <p:nvPr/>
        </p:nvCxnSpPr>
        <p:spPr>
          <a:xfrm>
            <a:off x="7749820" y="2280530"/>
            <a:ext cx="1931985" cy="1530261"/>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AEF4427-B238-CE4E-AD7E-BB7148A70E3C}"/>
              </a:ext>
            </a:extLst>
          </p:cNvPr>
          <p:cNvCxnSpPr>
            <a:cxnSpLocks/>
          </p:cNvCxnSpPr>
          <p:nvPr/>
        </p:nvCxnSpPr>
        <p:spPr>
          <a:xfrm flipH="1">
            <a:off x="7562141" y="2259200"/>
            <a:ext cx="2009325" cy="1670029"/>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9184501-2232-B243-B726-3838DFF94B27}"/>
              </a:ext>
            </a:extLst>
          </p:cNvPr>
          <p:cNvCxnSpPr>
            <a:cxnSpLocks/>
            <a:stCxn id="66" idx="1"/>
            <a:endCxn id="67" idx="3"/>
          </p:cNvCxnSpPr>
          <p:nvPr/>
        </p:nvCxnSpPr>
        <p:spPr>
          <a:xfrm>
            <a:off x="7562141" y="2357436"/>
            <a:ext cx="2198" cy="13375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09815CB-B73F-6244-BDE7-D196E99602EE}"/>
              </a:ext>
            </a:extLst>
          </p:cNvPr>
          <p:cNvCxnSpPr>
            <a:cxnSpLocks/>
            <a:stCxn id="66" idx="1"/>
            <a:endCxn id="67" idx="3"/>
          </p:cNvCxnSpPr>
          <p:nvPr/>
        </p:nvCxnSpPr>
        <p:spPr>
          <a:xfrm>
            <a:off x="7562141" y="2357436"/>
            <a:ext cx="2198" cy="133754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B3FE3C1-53C0-0E41-BF1F-94813C599DBF}"/>
              </a:ext>
            </a:extLst>
          </p:cNvPr>
          <p:cNvCxnSpPr>
            <a:cxnSpLocks/>
            <a:stCxn id="59" idx="1"/>
            <a:endCxn id="62" idx="3"/>
          </p:cNvCxnSpPr>
          <p:nvPr/>
        </p:nvCxnSpPr>
        <p:spPr>
          <a:xfrm>
            <a:off x="9797753" y="2360169"/>
            <a:ext cx="0" cy="1334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BE1FD8B-BF3B-1F4F-A04D-CEA3CAC72F6E}"/>
              </a:ext>
            </a:extLst>
          </p:cNvPr>
          <p:cNvCxnSpPr>
            <a:cxnSpLocks/>
            <a:stCxn id="59" idx="1"/>
            <a:endCxn id="62" idx="3"/>
          </p:cNvCxnSpPr>
          <p:nvPr/>
        </p:nvCxnSpPr>
        <p:spPr>
          <a:xfrm>
            <a:off x="9797753" y="2360169"/>
            <a:ext cx="0" cy="1334809"/>
          </a:xfrm>
          <a:prstGeom prst="straightConnector1">
            <a:avLst/>
          </a:prstGeom>
          <a:ln w="57150">
            <a:solidFill>
              <a:srgbClr val="B97AE6"/>
            </a:solidFill>
            <a:tailEnd type="arrow"/>
          </a:ln>
        </p:spPr>
        <p:style>
          <a:lnRef idx="1">
            <a:schemeClr val="accent1"/>
          </a:lnRef>
          <a:fillRef idx="0">
            <a:schemeClr val="accent1"/>
          </a:fillRef>
          <a:effectRef idx="0">
            <a:schemeClr val="accent1"/>
          </a:effectRef>
          <a:fontRef idx="minor">
            <a:schemeClr val="tx1"/>
          </a:fontRef>
        </p:style>
      </p:cxnSp>
      <p:sp>
        <p:nvSpPr>
          <p:cNvPr id="59" name="Oval 4">
            <a:extLst>
              <a:ext uri="{FF2B5EF4-FFF2-40B4-BE49-F238E27FC236}">
                <a16:creationId xmlns:a16="http://schemas.microsoft.com/office/drawing/2014/main" id="{5C0532CD-037E-8B49-972A-EE03B233BFB6}"/>
              </a:ext>
            </a:extLst>
          </p:cNvPr>
          <p:cNvSpPr/>
          <p:nvPr/>
        </p:nvSpPr>
        <p:spPr>
          <a:xfrm>
            <a:off x="9532335" y="1831738"/>
            <a:ext cx="530836" cy="5289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N</a:t>
            </a:r>
          </a:p>
        </p:txBody>
      </p:sp>
      <p:sp>
        <p:nvSpPr>
          <p:cNvPr id="62" name="Oval 5">
            <a:extLst>
              <a:ext uri="{FF2B5EF4-FFF2-40B4-BE49-F238E27FC236}">
                <a16:creationId xmlns:a16="http://schemas.microsoft.com/office/drawing/2014/main" id="{A06E03B1-A89F-CB49-B358-D979C71EF759}"/>
              </a:ext>
            </a:extLst>
          </p:cNvPr>
          <p:cNvSpPr/>
          <p:nvPr/>
        </p:nvSpPr>
        <p:spPr>
          <a:xfrm>
            <a:off x="9532335" y="3664732"/>
            <a:ext cx="530836" cy="5289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M</a:t>
            </a:r>
          </a:p>
        </p:txBody>
      </p:sp>
      <p:sp>
        <p:nvSpPr>
          <p:cNvPr id="65" name="Oval 8">
            <a:extLst>
              <a:ext uri="{FF2B5EF4-FFF2-40B4-BE49-F238E27FC236}">
                <a16:creationId xmlns:a16="http://schemas.microsoft.com/office/drawing/2014/main" id="{50CC0FE5-43EF-9948-912D-BFCFCE60E817}"/>
              </a:ext>
            </a:extLst>
          </p:cNvPr>
          <p:cNvSpPr/>
          <p:nvPr/>
        </p:nvSpPr>
        <p:spPr>
          <a:xfrm>
            <a:off x="8375659" y="639153"/>
            <a:ext cx="530836" cy="5289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n w="0"/>
                <a:solidFill>
                  <a:schemeClr val="bg1"/>
                </a:solidFill>
                <a:effectLst>
                  <a:outerShdw blurRad="38100" dist="25400" dir="5400000" algn="ctr" rotWithShape="0">
                    <a:srgbClr val="6E747A">
                      <a:alpha val="43000"/>
                    </a:srgbClr>
                  </a:outerShdw>
                </a:effectLst>
              </a:rPr>
              <a:t>Z</a:t>
            </a:r>
          </a:p>
        </p:txBody>
      </p:sp>
      <p:sp>
        <p:nvSpPr>
          <p:cNvPr id="66" name="Oval 11">
            <a:extLst>
              <a:ext uri="{FF2B5EF4-FFF2-40B4-BE49-F238E27FC236}">
                <a16:creationId xmlns:a16="http://schemas.microsoft.com/office/drawing/2014/main" id="{3A41CFB4-DA0F-CA4B-8184-4CE3140F1A49}"/>
              </a:ext>
            </a:extLst>
          </p:cNvPr>
          <p:cNvSpPr/>
          <p:nvPr/>
        </p:nvSpPr>
        <p:spPr>
          <a:xfrm>
            <a:off x="7296724" y="1829005"/>
            <a:ext cx="530836" cy="5289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B</a:t>
            </a:r>
          </a:p>
        </p:txBody>
      </p:sp>
      <p:sp>
        <p:nvSpPr>
          <p:cNvPr id="67" name="Oval 12">
            <a:extLst>
              <a:ext uri="{FF2B5EF4-FFF2-40B4-BE49-F238E27FC236}">
                <a16:creationId xmlns:a16="http://schemas.microsoft.com/office/drawing/2014/main" id="{A83CC178-0697-7849-90C9-BF76214926BE}"/>
              </a:ext>
            </a:extLst>
          </p:cNvPr>
          <p:cNvSpPr/>
          <p:nvPr/>
        </p:nvSpPr>
        <p:spPr>
          <a:xfrm>
            <a:off x="7298921" y="3664732"/>
            <a:ext cx="530836" cy="5289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A</a:t>
            </a:r>
          </a:p>
        </p:txBody>
      </p:sp>
      <p:sp>
        <p:nvSpPr>
          <p:cNvPr id="9" name="Slide Number Placeholder 8">
            <a:extLst>
              <a:ext uri="{FF2B5EF4-FFF2-40B4-BE49-F238E27FC236}">
                <a16:creationId xmlns:a16="http://schemas.microsoft.com/office/drawing/2014/main" id="{E74CAFAC-1CC8-184E-9CCF-F16B51512010}"/>
              </a:ext>
            </a:extLst>
          </p:cNvPr>
          <p:cNvSpPr>
            <a:spLocks noGrp="1"/>
          </p:cNvSpPr>
          <p:nvPr>
            <p:ph type="sldNum" sz="quarter" idx="12"/>
          </p:nvPr>
        </p:nvSpPr>
        <p:spPr/>
        <p:txBody>
          <a:bodyPr/>
          <a:lstStyle/>
          <a:p>
            <a:fld id="{29E49BD9-A789-9148-B663-B843E630A9C4}" type="slidenum">
              <a:rPr lang="en-US" smtClean="0"/>
              <a:t>5</a:t>
            </a:fld>
            <a:endParaRPr lang="en-US"/>
          </a:p>
        </p:txBody>
      </p:sp>
      <p:graphicFrame>
        <p:nvGraphicFramePr>
          <p:cNvPr id="68" name="Table 67">
            <a:extLst>
              <a:ext uri="{FF2B5EF4-FFF2-40B4-BE49-F238E27FC236}">
                <a16:creationId xmlns:a16="http://schemas.microsoft.com/office/drawing/2014/main" id="{16015087-6E8A-1947-A85E-AFF1B25246D4}"/>
              </a:ext>
            </a:extLst>
          </p:cNvPr>
          <p:cNvGraphicFramePr>
            <a:graphicFrameLocks noGrp="1"/>
          </p:cNvGraphicFramePr>
          <p:nvPr>
            <p:extLst>
              <p:ext uri="{D42A27DB-BD31-4B8C-83A1-F6EECF244321}">
                <p14:modId xmlns:p14="http://schemas.microsoft.com/office/powerpoint/2010/main" val="3574839657"/>
              </p:ext>
            </p:extLst>
          </p:nvPr>
        </p:nvGraphicFramePr>
        <p:xfrm>
          <a:off x="6830432" y="4539672"/>
          <a:ext cx="3692139" cy="1859280"/>
        </p:xfrm>
        <a:graphic>
          <a:graphicData uri="http://schemas.openxmlformats.org/drawingml/2006/table">
            <a:tbl>
              <a:tblPr firstRow="1">
                <a:tableStyleId>{5C22544A-7EE6-4342-B048-85BDC9FD1C3A}</a:tableStyleId>
              </a:tblPr>
              <a:tblGrid>
                <a:gridCol w="1304539">
                  <a:extLst>
                    <a:ext uri="{9D8B030D-6E8A-4147-A177-3AD203B41FA5}">
                      <a16:colId xmlns:a16="http://schemas.microsoft.com/office/drawing/2014/main" val="939753499"/>
                    </a:ext>
                  </a:extLst>
                </a:gridCol>
                <a:gridCol w="1079500">
                  <a:extLst>
                    <a:ext uri="{9D8B030D-6E8A-4147-A177-3AD203B41FA5}">
                      <a16:colId xmlns:a16="http://schemas.microsoft.com/office/drawing/2014/main" val="388575346"/>
                    </a:ext>
                  </a:extLst>
                </a:gridCol>
                <a:gridCol w="1308100">
                  <a:extLst>
                    <a:ext uri="{9D8B030D-6E8A-4147-A177-3AD203B41FA5}">
                      <a16:colId xmlns:a16="http://schemas.microsoft.com/office/drawing/2014/main" val="2810383892"/>
                    </a:ext>
                  </a:extLst>
                </a:gridCol>
              </a:tblGrid>
              <a:tr h="482693">
                <a:tc>
                  <a:txBody>
                    <a:bodyPr/>
                    <a:lstStyle/>
                    <a:p>
                      <a:pPr algn="ctr"/>
                      <a:r>
                        <a:rPr lang="en-US" sz="2400" dirty="0"/>
                        <a:t>Installed by</a:t>
                      </a:r>
                    </a:p>
                  </a:txBody>
                  <a:tcPr/>
                </a:tc>
                <a:tc>
                  <a:txBody>
                    <a:bodyPr/>
                    <a:lstStyle/>
                    <a:p>
                      <a:pPr algn="ctr"/>
                      <a:r>
                        <a:rPr lang="en-US" sz="2400" dirty="0"/>
                        <a:t>Match</a:t>
                      </a:r>
                    </a:p>
                  </a:txBody>
                  <a:tcPr/>
                </a:tc>
                <a:tc>
                  <a:txBody>
                    <a:bodyPr/>
                    <a:lstStyle/>
                    <a:p>
                      <a:pPr algn="ctr"/>
                      <a:r>
                        <a:rPr lang="en-US" sz="2400" dirty="0"/>
                        <a:t>Forward to</a:t>
                      </a:r>
                    </a:p>
                  </a:txBody>
                  <a:tcPr/>
                </a:tc>
                <a:extLst>
                  <a:ext uri="{0D108BD9-81ED-4DB2-BD59-A6C34878D82A}">
                    <a16:rowId xmlns:a16="http://schemas.microsoft.com/office/drawing/2014/main" val="3978388940"/>
                  </a:ext>
                </a:extLst>
              </a:tr>
              <a:tr h="482693">
                <a:tc>
                  <a:txBody>
                    <a:bodyPr/>
                    <a:lstStyle/>
                    <a:p>
                      <a:pPr algn="ctr"/>
                      <a:r>
                        <a:rPr lang="en-US" sz="2800" dirty="0"/>
                        <a:t>B</a:t>
                      </a:r>
                    </a:p>
                  </a:txBody>
                  <a:tcPr/>
                </a:tc>
                <a:tc>
                  <a:txBody>
                    <a:bodyPr/>
                    <a:lstStyle/>
                    <a:p>
                      <a:pPr algn="ctr"/>
                      <a:r>
                        <a:rPr lang="en-US" sz="2800" dirty="0"/>
                        <a:t>VoIP</a:t>
                      </a:r>
                    </a:p>
                  </a:txBody>
                  <a:tcPr/>
                </a:tc>
                <a:tc>
                  <a:txBody>
                    <a:bodyPr/>
                    <a:lstStyle/>
                    <a:p>
                      <a:pPr algn="ctr"/>
                      <a:r>
                        <a:rPr lang="en-US" sz="2800" dirty="0"/>
                        <a:t>A</a:t>
                      </a:r>
                    </a:p>
                  </a:txBody>
                  <a:tcPr/>
                </a:tc>
                <a:extLst>
                  <a:ext uri="{0D108BD9-81ED-4DB2-BD59-A6C34878D82A}">
                    <a16:rowId xmlns:a16="http://schemas.microsoft.com/office/drawing/2014/main" val="3077739224"/>
                  </a:ext>
                </a:extLst>
              </a:tr>
              <a:tr h="482693">
                <a:tc>
                  <a:txBody>
                    <a:bodyPr/>
                    <a:lstStyle/>
                    <a:p>
                      <a:pPr algn="ctr"/>
                      <a:r>
                        <a:rPr lang="en-US" sz="2800" dirty="0"/>
                        <a:t>N</a:t>
                      </a:r>
                    </a:p>
                  </a:txBody>
                  <a:tcPr/>
                </a:tc>
                <a:tc>
                  <a:txBody>
                    <a:bodyPr/>
                    <a:lstStyle/>
                    <a:p>
                      <a:pPr algn="ctr"/>
                      <a:r>
                        <a:rPr lang="en-US" sz="2800" dirty="0"/>
                        <a:t>HTTP</a:t>
                      </a:r>
                    </a:p>
                  </a:txBody>
                  <a:tcPr/>
                </a:tc>
                <a:tc>
                  <a:txBody>
                    <a:bodyPr/>
                    <a:lstStyle/>
                    <a:p>
                      <a:pPr algn="ctr"/>
                      <a:r>
                        <a:rPr lang="en-US" sz="2800" dirty="0"/>
                        <a:t>M</a:t>
                      </a:r>
                    </a:p>
                  </a:txBody>
                  <a:tcPr/>
                </a:tc>
                <a:extLst>
                  <a:ext uri="{0D108BD9-81ED-4DB2-BD59-A6C34878D82A}">
                    <a16:rowId xmlns:a16="http://schemas.microsoft.com/office/drawing/2014/main" val="2095878648"/>
                  </a:ext>
                </a:extLst>
              </a:tr>
            </a:tbl>
          </a:graphicData>
        </a:graphic>
      </p:graphicFrame>
      <p:sp>
        <p:nvSpPr>
          <p:cNvPr id="69" name="Title 13">
            <a:extLst>
              <a:ext uri="{FF2B5EF4-FFF2-40B4-BE49-F238E27FC236}">
                <a16:creationId xmlns:a16="http://schemas.microsoft.com/office/drawing/2014/main" id="{41C72F8D-8A7D-594F-8E0D-E6C5888E8EB6}"/>
              </a:ext>
            </a:extLst>
          </p:cNvPr>
          <p:cNvSpPr>
            <a:spLocks noGrp="1"/>
          </p:cNvSpPr>
          <p:nvPr>
            <p:ph type="title"/>
          </p:nvPr>
        </p:nvSpPr>
        <p:spPr>
          <a:xfrm>
            <a:off x="243063" y="190909"/>
            <a:ext cx="10515600" cy="891589"/>
          </a:xfrm>
        </p:spPr>
        <p:txBody>
          <a:bodyPr anchor="t">
            <a:normAutofit/>
          </a:bodyPr>
          <a:lstStyle/>
          <a:p>
            <a:r>
              <a:rPr lang="en-US" sz="3600" dirty="0"/>
              <a:t>Solution: Hide private information</a:t>
            </a:r>
          </a:p>
        </p:txBody>
      </p:sp>
    </p:spTree>
    <p:extLst>
      <p:ext uri="{BB962C8B-B14F-4D97-AF65-F5344CB8AC3E}">
        <p14:creationId xmlns:p14="http://schemas.microsoft.com/office/powerpoint/2010/main" val="210640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xit" presetSubtype="0" fill="hold" grpId="0" nodeType="clickEffect">
                                  <p:stCondLst>
                                    <p:cond delay="0"/>
                                  </p:stCondLst>
                                  <p:childTnLst>
                                    <p:animEffect transition="out" filter="dissolve">
                                      <p:cBhvr>
                                        <p:cTn id="18" dur="1000"/>
                                        <p:tgtEl>
                                          <p:spTgt spid="24"/>
                                        </p:tgtEl>
                                      </p:cBhvr>
                                    </p:animEffect>
                                    <p:set>
                                      <p:cBhvr>
                                        <p:cTn id="19" dur="1" fill="hold">
                                          <p:stCondLst>
                                            <p:cond delay="999"/>
                                          </p:stCondLst>
                                        </p:cTn>
                                        <p:tgtEl>
                                          <p:spTgt spid="2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childTnLst>
                                </p:cTn>
                              </p:par>
                              <p:par>
                                <p:cTn id="24" presetID="7" presetClass="emph" presetSubtype="2" fill="hold" nodeType="withEffect">
                                  <p:stCondLst>
                                    <p:cond delay="0"/>
                                  </p:stCondLst>
                                  <p:childTnLst>
                                    <p:animClr clrSpc="rgb" dir="cw">
                                      <p:cBhvr>
                                        <p:cTn id="25" dur="500" fill="hold"/>
                                        <p:tgtEl>
                                          <p:spTgt spid="50"/>
                                        </p:tgtEl>
                                        <p:attrNameLst>
                                          <p:attrName>stroke.color</p:attrName>
                                        </p:attrNameLst>
                                      </p:cBhvr>
                                      <p:to>
                                        <a:srgbClr val="CD75CF"/>
                                      </p:to>
                                    </p:animClr>
                                    <p:set>
                                      <p:cBhvr>
                                        <p:cTn id="26" dur="500" fill="hold"/>
                                        <p:tgtEl>
                                          <p:spTgt spid="50"/>
                                        </p:tgtEl>
                                        <p:attrNameLst>
                                          <p:attrName>stroke.on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89FEB819-0095-E24B-BFBF-E2D2BFC220F4}"/>
              </a:ext>
            </a:extLst>
          </p:cNvPr>
          <p:cNvSpPr txBox="1"/>
          <p:nvPr/>
        </p:nvSpPr>
        <p:spPr>
          <a:xfrm>
            <a:off x="6548240" y="5176472"/>
            <a:ext cx="4505027" cy="1754326"/>
          </a:xfrm>
          <a:prstGeom prst="rect">
            <a:avLst/>
          </a:prstGeom>
          <a:noFill/>
        </p:spPr>
        <p:txBody>
          <a:bodyPr wrap="square" rtlCol="0">
            <a:spAutoFit/>
          </a:bodyPr>
          <a:lstStyle/>
          <a:p>
            <a:r>
              <a:rPr lang="en-US" dirty="0" err="1"/>
              <a:t>Rüdiger</a:t>
            </a:r>
            <a:r>
              <a:rPr lang="en-US" dirty="0"/>
              <a:t> </a:t>
            </a:r>
            <a:r>
              <a:rPr lang="en-US" dirty="0" err="1"/>
              <a:t>Birkner</a:t>
            </a:r>
            <a:r>
              <a:rPr lang="en-US" dirty="0"/>
              <a:t>, Arpit Gupta, Nick </a:t>
            </a:r>
            <a:r>
              <a:rPr lang="en-US" dirty="0" err="1"/>
              <a:t>Feamster</a:t>
            </a:r>
            <a:r>
              <a:rPr lang="en-US" dirty="0"/>
              <a:t>, and Laurent </a:t>
            </a:r>
            <a:r>
              <a:rPr lang="en-US" dirty="0" err="1"/>
              <a:t>Vanbever</a:t>
            </a:r>
            <a:r>
              <a:rPr lang="en-US" dirty="0"/>
              <a:t> </a:t>
            </a:r>
          </a:p>
          <a:p>
            <a:r>
              <a:rPr lang="en-US" i="1" dirty="0"/>
              <a:t>"SDX-Based Flexibility or Internet Correctness?: Pick Two!”</a:t>
            </a:r>
          </a:p>
          <a:p>
            <a:r>
              <a:rPr lang="en-US" dirty="0"/>
              <a:t>SOSR 2017</a:t>
            </a:r>
          </a:p>
          <a:p>
            <a:endParaRPr lang="en-US" dirty="0"/>
          </a:p>
        </p:txBody>
      </p:sp>
      <p:sp>
        <p:nvSpPr>
          <p:cNvPr id="51" name="TextBox 50">
            <a:extLst>
              <a:ext uri="{FF2B5EF4-FFF2-40B4-BE49-F238E27FC236}">
                <a16:creationId xmlns:a16="http://schemas.microsoft.com/office/drawing/2014/main" id="{8BF41589-7087-AF46-8294-3265716C397A}"/>
              </a:ext>
            </a:extLst>
          </p:cNvPr>
          <p:cNvSpPr txBox="1"/>
          <p:nvPr/>
        </p:nvSpPr>
        <p:spPr>
          <a:xfrm>
            <a:off x="6538624" y="3409603"/>
            <a:ext cx="4363429" cy="523220"/>
          </a:xfrm>
          <a:prstGeom prst="rect">
            <a:avLst/>
          </a:prstGeom>
          <a:noFill/>
        </p:spPr>
        <p:txBody>
          <a:bodyPr wrap="square" rtlCol="0">
            <a:spAutoFit/>
          </a:bodyPr>
          <a:lstStyle/>
          <a:p>
            <a:r>
              <a:rPr lang="en-US" sz="2800" i="1" dirty="0"/>
              <a:t>“Send </a:t>
            </a:r>
            <a:r>
              <a:rPr lang="en-US" sz="2800" dirty="0"/>
              <a:t>some</a:t>
            </a:r>
            <a:r>
              <a:rPr lang="en-US" sz="2800" i="1" dirty="0"/>
              <a:t> traffic to A”</a:t>
            </a:r>
          </a:p>
        </p:txBody>
      </p:sp>
      <p:sp>
        <p:nvSpPr>
          <p:cNvPr id="26" name="TextBox 25">
            <a:extLst>
              <a:ext uri="{FF2B5EF4-FFF2-40B4-BE49-F238E27FC236}">
                <a16:creationId xmlns:a16="http://schemas.microsoft.com/office/drawing/2014/main" id="{00630309-9BF2-5843-ADCC-CDF384A338F7}"/>
              </a:ext>
            </a:extLst>
          </p:cNvPr>
          <p:cNvSpPr txBox="1"/>
          <p:nvPr/>
        </p:nvSpPr>
        <p:spPr>
          <a:xfrm>
            <a:off x="7083116" y="2421584"/>
            <a:ext cx="1143000" cy="523220"/>
          </a:xfrm>
          <a:prstGeom prst="rect">
            <a:avLst/>
          </a:prstGeom>
          <a:solidFill>
            <a:schemeClr val="accent1"/>
          </a:solidFill>
          <a:ln>
            <a:solidFill>
              <a:schemeClr val="bg1"/>
            </a:solidFill>
          </a:ln>
        </p:spPr>
        <p:txBody>
          <a:bodyPr wrap="square" rtlCol="0">
            <a:spAutoFit/>
          </a:bodyPr>
          <a:lstStyle/>
          <a:p>
            <a:r>
              <a:rPr lang="en-US" sz="2800" b="1" dirty="0">
                <a:solidFill>
                  <a:schemeClr val="bg1"/>
                </a:solidFill>
              </a:rPr>
              <a:t>Match</a:t>
            </a:r>
          </a:p>
        </p:txBody>
      </p:sp>
      <p:sp>
        <p:nvSpPr>
          <p:cNvPr id="27" name="TextBox 26">
            <a:extLst>
              <a:ext uri="{FF2B5EF4-FFF2-40B4-BE49-F238E27FC236}">
                <a16:creationId xmlns:a16="http://schemas.microsoft.com/office/drawing/2014/main" id="{25989C54-1F1E-0F4D-A4CC-CE41CBC6A7B6}"/>
              </a:ext>
            </a:extLst>
          </p:cNvPr>
          <p:cNvSpPr txBox="1"/>
          <p:nvPr/>
        </p:nvSpPr>
        <p:spPr>
          <a:xfrm>
            <a:off x="8226116" y="2421584"/>
            <a:ext cx="1908810" cy="523220"/>
          </a:xfrm>
          <a:prstGeom prst="rect">
            <a:avLst/>
          </a:prstGeom>
          <a:solidFill>
            <a:schemeClr val="accent1"/>
          </a:solidFill>
          <a:ln>
            <a:solidFill>
              <a:schemeClr val="bg1"/>
            </a:solidFill>
          </a:ln>
        </p:spPr>
        <p:txBody>
          <a:bodyPr wrap="square" rtlCol="0">
            <a:spAutoFit/>
          </a:bodyPr>
          <a:lstStyle/>
          <a:p>
            <a:r>
              <a:rPr lang="en-US" sz="2800" b="1" dirty="0">
                <a:solidFill>
                  <a:schemeClr val="bg1"/>
                </a:solidFill>
              </a:rPr>
              <a:t>Forward to</a:t>
            </a:r>
          </a:p>
        </p:txBody>
      </p:sp>
      <p:sp>
        <p:nvSpPr>
          <p:cNvPr id="8" name="Rectangle 7">
            <a:extLst>
              <a:ext uri="{FF2B5EF4-FFF2-40B4-BE49-F238E27FC236}">
                <a16:creationId xmlns:a16="http://schemas.microsoft.com/office/drawing/2014/main" id="{6FD9EEAB-4043-DD4C-BDAF-4D05BC60A48D}"/>
              </a:ext>
            </a:extLst>
          </p:cNvPr>
          <p:cNvSpPr/>
          <p:nvPr/>
        </p:nvSpPr>
        <p:spPr>
          <a:xfrm>
            <a:off x="705678" y="883423"/>
            <a:ext cx="3574774" cy="523220"/>
          </a:xfrm>
          <a:prstGeom prst="rect">
            <a:avLst/>
          </a:prstGeom>
        </p:spPr>
        <p:txBody>
          <a:bodyPr wrap="square">
            <a:spAutoFit/>
          </a:bodyPr>
          <a:lstStyle/>
          <a:p>
            <a:r>
              <a:rPr lang="en-US" sz="2800" i="1" dirty="0"/>
              <a:t>“Send VoIP traffic to </a:t>
            </a:r>
            <a:r>
              <a:rPr lang="en-US" sz="2800" b="1" i="1" dirty="0"/>
              <a:t>A</a:t>
            </a:r>
            <a:r>
              <a:rPr lang="en-US" sz="2800" i="1" dirty="0"/>
              <a:t>”</a:t>
            </a:r>
          </a:p>
        </p:txBody>
      </p:sp>
      <p:graphicFrame>
        <p:nvGraphicFramePr>
          <p:cNvPr id="7" name="Table 6">
            <a:extLst>
              <a:ext uri="{FF2B5EF4-FFF2-40B4-BE49-F238E27FC236}">
                <a16:creationId xmlns:a16="http://schemas.microsoft.com/office/drawing/2014/main" id="{121C0306-9F73-B046-8EC4-E05119F9E58E}"/>
              </a:ext>
            </a:extLst>
          </p:cNvPr>
          <p:cNvGraphicFramePr>
            <a:graphicFrameLocks noGrp="1"/>
          </p:cNvGraphicFramePr>
          <p:nvPr>
            <p:extLst>
              <p:ext uri="{D42A27DB-BD31-4B8C-83A1-F6EECF244321}">
                <p14:modId xmlns:p14="http://schemas.microsoft.com/office/powerpoint/2010/main" val="466893204"/>
              </p:ext>
            </p:extLst>
          </p:nvPr>
        </p:nvGraphicFramePr>
        <p:xfrm>
          <a:off x="544190" y="3391983"/>
          <a:ext cx="4940742" cy="2072640"/>
        </p:xfrm>
        <a:graphic>
          <a:graphicData uri="http://schemas.openxmlformats.org/drawingml/2006/table">
            <a:tbl>
              <a:tblPr firstRow="1">
                <a:tableStyleId>{5C22544A-7EE6-4342-B048-85BDC9FD1C3A}</a:tableStyleId>
              </a:tblPr>
              <a:tblGrid>
                <a:gridCol w="1911792">
                  <a:extLst>
                    <a:ext uri="{9D8B030D-6E8A-4147-A177-3AD203B41FA5}">
                      <a16:colId xmlns:a16="http://schemas.microsoft.com/office/drawing/2014/main" val="939753499"/>
                    </a:ext>
                  </a:extLst>
                </a:gridCol>
                <a:gridCol w="1131570">
                  <a:extLst>
                    <a:ext uri="{9D8B030D-6E8A-4147-A177-3AD203B41FA5}">
                      <a16:colId xmlns:a16="http://schemas.microsoft.com/office/drawing/2014/main" val="388575346"/>
                    </a:ext>
                  </a:extLst>
                </a:gridCol>
                <a:gridCol w="1897380">
                  <a:extLst>
                    <a:ext uri="{9D8B030D-6E8A-4147-A177-3AD203B41FA5}">
                      <a16:colId xmlns:a16="http://schemas.microsoft.com/office/drawing/2014/main" val="2810383892"/>
                    </a:ext>
                  </a:extLst>
                </a:gridCol>
              </a:tblGrid>
              <a:tr h="482693">
                <a:tc>
                  <a:txBody>
                    <a:bodyPr/>
                    <a:lstStyle/>
                    <a:p>
                      <a:pPr algn="ctr"/>
                      <a:r>
                        <a:rPr lang="en-US" sz="2800" dirty="0"/>
                        <a:t>Installed by</a:t>
                      </a:r>
                    </a:p>
                  </a:txBody>
                  <a:tcPr/>
                </a:tc>
                <a:tc>
                  <a:txBody>
                    <a:bodyPr/>
                    <a:lstStyle/>
                    <a:p>
                      <a:pPr algn="ctr"/>
                      <a:r>
                        <a:rPr lang="en-US" sz="2800" dirty="0"/>
                        <a:t>Match</a:t>
                      </a:r>
                    </a:p>
                  </a:txBody>
                  <a:tcPr/>
                </a:tc>
                <a:tc>
                  <a:txBody>
                    <a:bodyPr/>
                    <a:lstStyle/>
                    <a:p>
                      <a:pPr algn="ctr"/>
                      <a:r>
                        <a:rPr lang="en-US" sz="2800" dirty="0"/>
                        <a:t>Forward to</a:t>
                      </a:r>
                    </a:p>
                  </a:txBody>
                  <a:tcPr/>
                </a:tc>
                <a:extLst>
                  <a:ext uri="{0D108BD9-81ED-4DB2-BD59-A6C34878D82A}">
                    <a16:rowId xmlns:a16="http://schemas.microsoft.com/office/drawing/2014/main" val="3978388940"/>
                  </a:ext>
                </a:extLst>
              </a:tr>
              <a:tr h="482693">
                <a:tc>
                  <a:txBody>
                    <a:bodyPr/>
                    <a:lstStyle/>
                    <a:p>
                      <a:pPr algn="ctr"/>
                      <a:r>
                        <a:rPr lang="en-US" sz="2800" dirty="0"/>
                        <a:t>N</a:t>
                      </a:r>
                    </a:p>
                  </a:txBody>
                  <a:tcPr/>
                </a:tc>
                <a:tc>
                  <a:txBody>
                    <a:bodyPr/>
                    <a:lstStyle/>
                    <a:p>
                      <a:pPr algn="ctr"/>
                      <a:r>
                        <a:rPr lang="en-US" sz="2800" dirty="0"/>
                        <a:t>HTTP</a:t>
                      </a:r>
                    </a:p>
                  </a:txBody>
                  <a:tcPr/>
                </a:tc>
                <a:tc>
                  <a:txBody>
                    <a:bodyPr/>
                    <a:lstStyle/>
                    <a:p>
                      <a:pPr algn="ctr"/>
                      <a:r>
                        <a:rPr lang="en-US" sz="2800" dirty="0"/>
                        <a:t>M</a:t>
                      </a:r>
                    </a:p>
                  </a:txBody>
                  <a:tcPr/>
                </a:tc>
                <a:extLst>
                  <a:ext uri="{0D108BD9-81ED-4DB2-BD59-A6C34878D82A}">
                    <a16:rowId xmlns:a16="http://schemas.microsoft.com/office/drawing/2014/main" val="3077739224"/>
                  </a:ext>
                </a:extLst>
              </a:tr>
              <a:tr h="482693">
                <a:tc>
                  <a:txBody>
                    <a:bodyPr/>
                    <a:lstStyle/>
                    <a:p>
                      <a:pPr algn="ctr"/>
                      <a:r>
                        <a:rPr lang="en-US" sz="2800" dirty="0"/>
                        <a:t>N</a:t>
                      </a:r>
                    </a:p>
                  </a:txBody>
                  <a:tcPr/>
                </a:tc>
                <a:tc>
                  <a:txBody>
                    <a:bodyPr/>
                    <a:lstStyle/>
                    <a:p>
                      <a:pPr algn="ctr"/>
                      <a:r>
                        <a:rPr lang="en-US" sz="2800" dirty="0"/>
                        <a:t>SSH</a:t>
                      </a:r>
                    </a:p>
                  </a:txBody>
                  <a:tcPr/>
                </a:tc>
                <a:tc>
                  <a:txBody>
                    <a:bodyPr/>
                    <a:lstStyle/>
                    <a:p>
                      <a:pPr algn="ctr"/>
                      <a:r>
                        <a:rPr lang="en-US" sz="2800" dirty="0"/>
                        <a:t>Z</a:t>
                      </a:r>
                    </a:p>
                  </a:txBody>
                  <a:tcPr/>
                </a:tc>
                <a:extLst>
                  <a:ext uri="{0D108BD9-81ED-4DB2-BD59-A6C34878D82A}">
                    <a16:rowId xmlns:a16="http://schemas.microsoft.com/office/drawing/2014/main" val="204808052"/>
                  </a:ext>
                </a:extLst>
              </a:tr>
              <a:tr h="482693">
                <a:tc>
                  <a:txBody>
                    <a:bodyPr/>
                    <a:lstStyle/>
                    <a:p>
                      <a:pPr algn="ctr"/>
                      <a:r>
                        <a:rPr lang="en-US" sz="2800" dirty="0"/>
                        <a:t>N</a:t>
                      </a:r>
                    </a:p>
                  </a:txBody>
                  <a:tcPr/>
                </a:tc>
                <a:tc>
                  <a:txBody>
                    <a:bodyPr/>
                    <a:lstStyle/>
                    <a:p>
                      <a:pPr algn="ctr"/>
                      <a:r>
                        <a:rPr lang="en-US" sz="2800" dirty="0"/>
                        <a:t>VoIP</a:t>
                      </a:r>
                    </a:p>
                  </a:txBody>
                  <a:tcPr/>
                </a:tc>
                <a:tc>
                  <a:txBody>
                    <a:bodyPr/>
                    <a:lstStyle/>
                    <a:p>
                      <a:pPr algn="ctr"/>
                      <a:r>
                        <a:rPr lang="en-US" sz="2800" dirty="0"/>
                        <a:t>M</a:t>
                      </a:r>
                    </a:p>
                  </a:txBody>
                  <a:tcPr/>
                </a:tc>
                <a:extLst>
                  <a:ext uri="{0D108BD9-81ED-4DB2-BD59-A6C34878D82A}">
                    <a16:rowId xmlns:a16="http://schemas.microsoft.com/office/drawing/2014/main" val="2883020946"/>
                  </a:ext>
                </a:extLst>
              </a:tr>
            </a:tbl>
          </a:graphicData>
        </a:graphic>
      </p:graphicFrame>
      <p:sp>
        <p:nvSpPr>
          <p:cNvPr id="10" name="Rectangle 9">
            <a:extLst>
              <a:ext uri="{FF2B5EF4-FFF2-40B4-BE49-F238E27FC236}">
                <a16:creationId xmlns:a16="http://schemas.microsoft.com/office/drawing/2014/main" id="{1BD767C2-A417-0143-830F-5A39433B3A64}"/>
              </a:ext>
            </a:extLst>
          </p:cNvPr>
          <p:cNvSpPr/>
          <p:nvPr/>
        </p:nvSpPr>
        <p:spPr>
          <a:xfrm>
            <a:off x="550180" y="4428303"/>
            <a:ext cx="4943798" cy="51152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5F7ABB4-012F-7345-BC02-EA3ED7A597D8}"/>
              </a:ext>
            </a:extLst>
          </p:cNvPr>
          <p:cNvSpPr/>
          <p:nvPr/>
        </p:nvSpPr>
        <p:spPr>
          <a:xfrm>
            <a:off x="545657" y="4946126"/>
            <a:ext cx="4943798" cy="51152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DDC9624-9241-064F-83C7-6B1FB3D6986E}"/>
              </a:ext>
            </a:extLst>
          </p:cNvPr>
          <p:cNvSpPr/>
          <p:nvPr/>
        </p:nvSpPr>
        <p:spPr>
          <a:xfrm>
            <a:off x="545657" y="3928186"/>
            <a:ext cx="4943798" cy="51152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456BA10-62C7-AC48-BAC0-5321A3307AB3}"/>
              </a:ext>
            </a:extLst>
          </p:cNvPr>
          <p:cNvSpPr txBox="1"/>
          <p:nvPr/>
        </p:nvSpPr>
        <p:spPr>
          <a:xfrm>
            <a:off x="5487988" y="3870684"/>
            <a:ext cx="489098" cy="646331"/>
          </a:xfrm>
          <a:prstGeom prst="rect">
            <a:avLst/>
          </a:prstGeom>
          <a:noFill/>
        </p:spPr>
        <p:txBody>
          <a:bodyPr wrap="square" rtlCol="0">
            <a:spAutoFit/>
          </a:bodyPr>
          <a:lstStyle/>
          <a:p>
            <a:r>
              <a:rPr lang="en-US" sz="3600" b="1" dirty="0">
                <a:solidFill>
                  <a:schemeClr val="accent6"/>
                </a:solidFill>
              </a:rPr>
              <a:t>✓</a:t>
            </a:r>
          </a:p>
        </p:txBody>
      </p:sp>
      <p:sp>
        <p:nvSpPr>
          <p:cNvPr id="16" name="TextBox 15">
            <a:extLst>
              <a:ext uri="{FF2B5EF4-FFF2-40B4-BE49-F238E27FC236}">
                <a16:creationId xmlns:a16="http://schemas.microsoft.com/office/drawing/2014/main" id="{41D7A819-6891-7B41-A0CC-7569EB07A53A}"/>
              </a:ext>
            </a:extLst>
          </p:cNvPr>
          <p:cNvSpPr txBox="1"/>
          <p:nvPr/>
        </p:nvSpPr>
        <p:spPr>
          <a:xfrm>
            <a:off x="5487988" y="4385356"/>
            <a:ext cx="489098" cy="646331"/>
          </a:xfrm>
          <a:prstGeom prst="rect">
            <a:avLst/>
          </a:prstGeom>
          <a:noFill/>
        </p:spPr>
        <p:txBody>
          <a:bodyPr wrap="square" rtlCol="0">
            <a:spAutoFit/>
          </a:bodyPr>
          <a:lstStyle/>
          <a:p>
            <a:r>
              <a:rPr lang="en-US" sz="3600" b="1" dirty="0">
                <a:solidFill>
                  <a:schemeClr val="accent6"/>
                </a:solidFill>
              </a:rPr>
              <a:t>✓</a:t>
            </a:r>
          </a:p>
        </p:txBody>
      </p:sp>
      <p:sp>
        <p:nvSpPr>
          <p:cNvPr id="17" name="TextBox 16">
            <a:extLst>
              <a:ext uri="{FF2B5EF4-FFF2-40B4-BE49-F238E27FC236}">
                <a16:creationId xmlns:a16="http://schemas.microsoft.com/office/drawing/2014/main" id="{59064B8A-7617-EC47-B3C9-FAAB7DD81F71}"/>
              </a:ext>
            </a:extLst>
          </p:cNvPr>
          <p:cNvSpPr txBox="1"/>
          <p:nvPr/>
        </p:nvSpPr>
        <p:spPr>
          <a:xfrm>
            <a:off x="5478942" y="4900028"/>
            <a:ext cx="489098" cy="646331"/>
          </a:xfrm>
          <a:prstGeom prst="rect">
            <a:avLst/>
          </a:prstGeom>
          <a:noFill/>
        </p:spPr>
        <p:txBody>
          <a:bodyPr wrap="square" rtlCol="0">
            <a:spAutoFit/>
          </a:bodyPr>
          <a:lstStyle/>
          <a:p>
            <a:r>
              <a:rPr lang="en-US" sz="3600" b="1" dirty="0">
                <a:solidFill>
                  <a:srgbClr val="C00000"/>
                </a:solidFill>
              </a:rPr>
              <a:t>✗</a:t>
            </a:r>
          </a:p>
        </p:txBody>
      </p:sp>
      <p:sp>
        <p:nvSpPr>
          <p:cNvPr id="18" name="TextBox 17">
            <a:extLst>
              <a:ext uri="{FF2B5EF4-FFF2-40B4-BE49-F238E27FC236}">
                <a16:creationId xmlns:a16="http://schemas.microsoft.com/office/drawing/2014/main" id="{B8CA2DB4-496C-3349-89AB-3666AF81EA6B}"/>
              </a:ext>
            </a:extLst>
          </p:cNvPr>
          <p:cNvSpPr txBox="1"/>
          <p:nvPr/>
        </p:nvSpPr>
        <p:spPr>
          <a:xfrm>
            <a:off x="705677" y="1697061"/>
            <a:ext cx="4177274" cy="523220"/>
          </a:xfrm>
          <a:prstGeom prst="rect">
            <a:avLst/>
          </a:prstGeom>
          <a:noFill/>
        </p:spPr>
        <p:txBody>
          <a:bodyPr wrap="square" rtlCol="0">
            <a:spAutoFit/>
          </a:bodyPr>
          <a:lstStyle/>
          <a:p>
            <a:r>
              <a:rPr lang="en-US" sz="2800" dirty="0"/>
              <a:t>Unsafe if traffic is sent to </a:t>
            </a:r>
            <a:r>
              <a:rPr lang="en-US" sz="2800" b="1" dirty="0"/>
              <a:t>M</a:t>
            </a:r>
          </a:p>
        </p:txBody>
      </p:sp>
      <p:cxnSp>
        <p:nvCxnSpPr>
          <p:cNvPr id="21" name="Straight Connector 20">
            <a:extLst>
              <a:ext uri="{FF2B5EF4-FFF2-40B4-BE49-F238E27FC236}">
                <a16:creationId xmlns:a16="http://schemas.microsoft.com/office/drawing/2014/main" id="{106C7D0A-69D5-B349-9050-93D039CFBBD3}"/>
              </a:ext>
            </a:extLst>
          </p:cNvPr>
          <p:cNvCxnSpPr>
            <a:cxnSpLocks/>
          </p:cNvCxnSpPr>
          <p:nvPr/>
        </p:nvCxnSpPr>
        <p:spPr>
          <a:xfrm>
            <a:off x="6046470" y="687036"/>
            <a:ext cx="0" cy="53835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F492BDE-BAFD-E94F-8ACD-B20311D1C0BE}"/>
              </a:ext>
            </a:extLst>
          </p:cNvPr>
          <p:cNvSpPr txBox="1"/>
          <p:nvPr/>
        </p:nvSpPr>
        <p:spPr>
          <a:xfrm>
            <a:off x="6265109" y="835286"/>
            <a:ext cx="4503420" cy="1384995"/>
          </a:xfrm>
          <a:prstGeom prst="rect">
            <a:avLst/>
          </a:prstGeom>
          <a:noFill/>
        </p:spPr>
        <p:txBody>
          <a:bodyPr wrap="square" rtlCol="0">
            <a:spAutoFit/>
          </a:bodyPr>
          <a:lstStyle/>
          <a:p>
            <a:r>
              <a:rPr lang="en-US" sz="2800" dirty="0"/>
              <a:t>Without leaking information?</a:t>
            </a:r>
          </a:p>
          <a:p>
            <a:endParaRPr lang="en-US" sz="2800" dirty="0"/>
          </a:p>
          <a:p>
            <a:r>
              <a:rPr lang="en-US" sz="2800" dirty="0"/>
              <a:t>From the literature: </a:t>
            </a:r>
            <a:r>
              <a:rPr lang="en-US" sz="2800" u="sng" dirty="0"/>
              <a:t>SIDR</a:t>
            </a:r>
          </a:p>
        </p:txBody>
      </p:sp>
      <p:sp>
        <p:nvSpPr>
          <p:cNvPr id="38" name="Rectangle 37">
            <a:extLst>
              <a:ext uri="{FF2B5EF4-FFF2-40B4-BE49-F238E27FC236}">
                <a16:creationId xmlns:a16="http://schemas.microsoft.com/office/drawing/2014/main" id="{E9F81E71-E743-9A4E-B87A-AFE1C70461F7}"/>
              </a:ext>
            </a:extLst>
          </p:cNvPr>
          <p:cNvSpPr/>
          <p:nvPr/>
        </p:nvSpPr>
        <p:spPr>
          <a:xfrm>
            <a:off x="188259" y="121024"/>
            <a:ext cx="11846859" cy="653527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CE87286-F2C8-8A45-93BD-0E188426F0B0}"/>
              </a:ext>
            </a:extLst>
          </p:cNvPr>
          <p:cNvSpPr/>
          <p:nvPr/>
        </p:nvSpPr>
        <p:spPr>
          <a:xfrm>
            <a:off x="705677" y="2185751"/>
            <a:ext cx="4847620" cy="2591977"/>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solidFill>
              </a:rPr>
              <a:t>Accurate detection</a:t>
            </a:r>
          </a:p>
          <a:p>
            <a:pPr algn="ctr"/>
            <a:r>
              <a:rPr lang="en-US" sz="3200" b="1" dirty="0">
                <a:solidFill>
                  <a:srgbClr val="C00000"/>
                </a:solidFill>
              </a:rPr>
              <a:t>No privacy</a:t>
            </a:r>
          </a:p>
        </p:txBody>
      </p:sp>
      <p:sp>
        <p:nvSpPr>
          <p:cNvPr id="37" name="Oval 36">
            <a:extLst>
              <a:ext uri="{FF2B5EF4-FFF2-40B4-BE49-F238E27FC236}">
                <a16:creationId xmlns:a16="http://schemas.microsoft.com/office/drawing/2014/main" id="{195D47B1-DE80-4A44-B2E4-BB647B1F5EDD}"/>
              </a:ext>
            </a:extLst>
          </p:cNvPr>
          <p:cNvSpPr/>
          <p:nvPr/>
        </p:nvSpPr>
        <p:spPr>
          <a:xfrm>
            <a:off x="6548240" y="2185750"/>
            <a:ext cx="4839498" cy="2591977"/>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solidFill>
              </a:rPr>
              <a:t>Keep privacy</a:t>
            </a:r>
          </a:p>
          <a:p>
            <a:pPr algn="ctr"/>
            <a:r>
              <a:rPr lang="en-US" sz="3200" b="1" dirty="0">
                <a:solidFill>
                  <a:srgbClr val="C00000"/>
                </a:solidFill>
              </a:rPr>
              <a:t>Detection with false positives</a:t>
            </a:r>
          </a:p>
        </p:txBody>
      </p:sp>
      <p:sp>
        <p:nvSpPr>
          <p:cNvPr id="2" name="Rounded Rectangle 1">
            <a:extLst>
              <a:ext uri="{FF2B5EF4-FFF2-40B4-BE49-F238E27FC236}">
                <a16:creationId xmlns:a16="http://schemas.microsoft.com/office/drawing/2014/main" id="{A2D64509-5F8E-A24B-B66E-A88F633854C9}"/>
              </a:ext>
            </a:extLst>
          </p:cNvPr>
          <p:cNvSpPr/>
          <p:nvPr/>
        </p:nvSpPr>
        <p:spPr>
          <a:xfrm>
            <a:off x="1944710" y="3391983"/>
            <a:ext cx="8152327" cy="3223513"/>
          </a:xfrm>
          <a:prstGeom prst="round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 name="TextBox 2">
            <a:extLst>
              <a:ext uri="{FF2B5EF4-FFF2-40B4-BE49-F238E27FC236}">
                <a16:creationId xmlns:a16="http://schemas.microsoft.com/office/drawing/2014/main" id="{35322AC9-EF69-414F-A8F0-02498138CB02}"/>
              </a:ext>
            </a:extLst>
          </p:cNvPr>
          <p:cNvSpPr txBox="1"/>
          <p:nvPr/>
        </p:nvSpPr>
        <p:spPr>
          <a:xfrm>
            <a:off x="1931831" y="3422760"/>
            <a:ext cx="8165206" cy="3046988"/>
          </a:xfrm>
          <a:prstGeom prst="rect">
            <a:avLst/>
          </a:prstGeom>
          <a:noFill/>
        </p:spPr>
        <p:txBody>
          <a:bodyPr wrap="square" rtlCol="0" anchor="ctr">
            <a:spAutoFit/>
          </a:bodyPr>
          <a:lstStyle/>
          <a:p>
            <a:pPr algn="ctr"/>
            <a:r>
              <a:rPr lang="en-US" sz="3200" b="1" dirty="0"/>
              <a:t>Secure computation</a:t>
            </a:r>
            <a:endParaRPr lang="en-US" sz="3200" dirty="0"/>
          </a:p>
          <a:p>
            <a:pPr algn="ctr"/>
            <a:r>
              <a:rPr lang="en-US" sz="3200" dirty="0"/>
              <a:t>Accurate detection + Privacy</a:t>
            </a:r>
          </a:p>
          <a:p>
            <a:pPr algn="ctr"/>
            <a:endParaRPr lang="en-US" sz="3200" dirty="0"/>
          </a:p>
          <a:p>
            <a:pPr algn="ctr"/>
            <a:r>
              <a:rPr lang="en-US" sz="3200" b="1" dirty="0"/>
              <a:t>Prelude</a:t>
            </a:r>
          </a:p>
          <a:p>
            <a:pPr algn="ctr"/>
            <a:r>
              <a:rPr lang="en-US" sz="3200" dirty="0"/>
              <a:t>Preserve privacy</a:t>
            </a:r>
          </a:p>
          <a:p>
            <a:pPr algn="ctr"/>
            <a:r>
              <a:rPr lang="en-US" sz="3200" dirty="0"/>
              <a:t>100× less False Positives</a:t>
            </a:r>
          </a:p>
        </p:txBody>
      </p:sp>
      <p:sp>
        <p:nvSpPr>
          <p:cNvPr id="9" name="Slide Number Placeholder 8">
            <a:extLst>
              <a:ext uri="{FF2B5EF4-FFF2-40B4-BE49-F238E27FC236}">
                <a16:creationId xmlns:a16="http://schemas.microsoft.com/office/drawing/2014/main" id="{A8E10B01-5F2D-504A-8704-7ED793A43FCB}"/>
              </a:ext>
            </a:extLst>
          </p:cNvPr>
          <p:cNvSpPr>
            <a:spLocks noGrp="1"/>
          </p:cNvSpPr>
          <p:nvPr>
            <p:ph type="sldNum" sz="quarter" idx="12"/>
          </p:nvPr>
        </p:nvSpPr>
        <p:spPr/>
        <p:txBody>
          <a:bodyPr/>
          <a:lstStyle/>
          <a:p>
            <a:fld id="{29E49BD9-A789-9148-B663-B843E630A9C4}" type="slidenum">
              <a:rPr lang="en-US" smtClean="0"/>
              <a:t>6</a:t>
            </a:fld>
            <a:endParaRPr lang="en-US"/>
          </a:p>
        </p:txBody>
      </p:sp>
    </p:spTree>
    <p:extLst>
      <p:ext uri="{BB962C8B-B14F-4D97-AF65-F5344CB8AC3E}">
        <p14:creationId xmlns:p14="http://schemas.microsoft.com/office/powerpoint/2010/main" val="150653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 0 L 0 -0.2706 " pathEditMode="relative" ptsTypes="AA">
                                      <p:cBhvr>
                                        <p:cTn id="14" dur="1000" fill="hold"/>
                                        <p:tgtEl>
                                          <p:spTgt spid="37"/>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 -0.2706 " pathEditMode="relative" ptsTypes="AA">
                                      <p:cBhvr>
                                        <p:cTn id="16" dur="1000" fill="hold"/>
                                        <p:tgtEl>
                                          <p:spTgt spid="36"/>
                                        </p:tgtEl>
                                        <p:attrNameLst>
                                          <p:attrName>ppt_x</p:attrName>
                                          <p:attrName>ppt_y</p:attrName>
                                        </p:attrNameLst>
                                      </p:cBhvr>
                                    </p:animMotion>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36" grpId="0" animBg="1"/>
      <p:bldP spid="36" grpId="1" animBg="1"/>
      <p:bldP spid="37" grpId="0" animBg="1"/>
      <p:bldP spid="37" grpId="1" animBg="1"/>
      <p:bldP spid="2"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ED97D-A15C-8143-A123-97C1E191C0B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E10B9C19-DF53-C142-A70A-E7E274F9EB0B}"/>
              </a:ext>
            </a:extLst>
          </p:cNvPr>
          <p:cNvSpPr>
            <a:spLocks noGrp="1"/>
          </p:cNvSpPr>
          <p:nvPr>
            <p:ph idx="1"/>
          </p:nvPr>
        </p:nvSpPr>
        <p:spPr/>
        <p:txBody>
          <a:bodyPr>
            <a:normAutofit/>
          </a:bodyPr>
          <a:lstStyle/>
          <a:p>
            <a:endParaRPr lang="en-US" sz="3600" dirty="0"/>
          </a:p>
          <a:p>
            <a:r>
              <a:rPr lang="en-US" sz="4000" dirty="0"/>
              <a:t>Analyzing the impact of BGP deflections</a:t>
            </a:r>
          </a:p>
          <a:p>
            <a:endParaRPr lang="en-US" sz="4000" dirty="0"/>
          </a:p>
          <a:p>
            <a:r>
              <a:rPr lang="en-US" sz="4000" dirty="0"/>
              <a:t>Distinct-Match primitive</a:t>
            </a:r>
          </a:p>
          <a:p>
            <a:endParaRPr lang="en-US" sz="4000" dirty="0"/>
          </a:p>
          <a:p>
            <a:r>
              <a:rPr lang="en-US" sz="4000" dirty="0"/>
              <a:t>Prelude system</a:t>
            </a:r>
          </a:p>
        </p:txBody>
      </p:sp>
      <p:sp>
        <p:nvSpPr>
          <p:cNvPr id="4" name="Title 1">
            <a:extLst>
              <a:ext uri="{FF2B5EF4-FFF2-40B4-BE49-F238E27FC236}">
                <a16:creationId xmlns:a16="http://schemas.microsoft.com/office/drawing/2014/main" id="{266A7E3F-3C18-CF40-AAA5-42DBE8F23A72}"/>
              </a:ext>
            </a:extLst>
          </p:cNvPr>
          <p:cNvSpPr txBox="1">
            <a:spLocks/>
          </p:cNvSpPr>
          <p:nvPr/>
        </p:nvSpPr>
        <p:spPr>
          <a:xfrm>
            <a:off x="838200" y="365125"/>
            <a:ext cx="6019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Contributions</a:t>
            </a:r>
          </a:p>
        </p:txBody>
      </p:sp>
    </p:spTree>
    <p:extLst>
      <p:ext uri="{BB962C8B-B14F-4D97-AF65-F5344CB8AC3E}">
        <p14:creationId xmlns:p14="http://schemas.microsoft.com/office/powerpoint/2010/main" val="337176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9" presetClass="emph" presetSubtype="0" nodeType="withEffect">
                                  <p:stCondLst>
                                    <p:cond delay="0"/>
                                  </p:stCondLst>
                                  <p:childTnLst>
                                    <p:set>
                                      <p:cBhvr>
                                        <p:cTn id="10" dur="indefinite"/>
                                        <p:tgtEl>
                                          <p:spTgt spid="3">
                                            <p:txEl>
                                              <p:pRg st="1" end="1"/>
                                            </p:txEl>
                                          </p:spTgt>
                                        </p:tgtEl>
                                        <p:attrNameLst>
                                          <p:attrName>style.opacity</p:attrName>
                                        </p:attrNameLst>
                                      </p:cBhvr>
                                      <p:to>
                                        <p:strVal val="0.5"/>
                                      </p:to>
                                    </p:set>
                                    <p:animEffect filter="image" prLst="opacity: 0.5">
                                      <p:cBhvr rctx="IE">
                                        <p:cTn id="11"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33F8ED7-156D-884D-B8D6-C10667933EF9}"/>
              </a:ext>
            </a:extLst>
          </p:cNvPr>
          <p:cNvGraphicFramePr>
            <a:graphicFrameLocks noGrp="1"/>
          </p:cNvGraphicFramePr>
          <p:nvPr>
            <p:extLst>
              <p:ext uri="{D42A27DB-BD31-4B8C-83A1-F6EECF244321}">
                <p14:modId xmlns:p14="http://schemas.microsoft.com/office/powerpoint/2010/main" val="2032443878"/>
              </p:ext>
            </p:extLst>
          </p:nvPr>
        </p:nvGraphicFramePr>
        <p:xfrm>
          <a:off x="856708" y="2760561"/>
          <a:ext cx="4197928" cy="1554480"/>
        </p:xfrm>
        <a:graphic>
          <a:graphicData uri="http://schemas.openxmlformats.org/drawingml/2006/table">
            <a:tbl>
              <a:tblPr>
                <a:tableStyleId>{5C22544A-7EE6-4342-B048-85BDC9FD1C3A}</a:tableStyleId>
              </a:tblPr>
              <a:tblGrid>
                <a:gridCol w="2098964">
                  <a:extLst>
                    <a:ext uri="{9D8B030D-6E8A-4147-A177-3AD203B41FA5}">
                      <a16:colId xmlns:a16="http://schemas.microsoft.com/office/drawing/2014/main" val="388575346"/>
                    </a:ext>
                  </a:extLst>
                </a:gridCol>
                <a:gridCol w="2098964">
                  <a:extLst>
                    <a:ext uri="{9D8B030D-6E8A-4147-A177-3AD203B41FA5}">
                      <a16:colId xmlns:a16="http://schemas.microsoft.com/office/drawing/2014/main" val="2810383892"/>
                    </a:ext>
                  </a:extLst>
                </a:gridCol>
              </a:tblGrid>
              <a:tr h="482693">
                <a:tc>
                  <a:txBody>
                    <a:bodyPr/>
                    <a:lstStyle/>
                    <a:p>
                      <a:pPr algn="ctr"/>
                      <a:r>
                        <a:rPr lang="en-US" sz="2800" dirty="0"/>
                        <a:t>HTTP</a:t>
                      </a:r>
                    </a:p>
                  </a:txBody>
                  <a:tcPr/>
                </a:tc>
                <a:tc>
                  <a:txBody>
                    <a:bodyPr/>
                    <a:lstStyle/>
                    <a:p>
                      <a:pPr algn="ctr"/>
                      <a:r>
                        <a:rPr lang="en-US" sz="2800" dirty="0"/>
                        <a:t>M</a:t>
                      </a:r>
                    </a:p>
                  </a:txBody>
                  <a:tcPr/>
                </a:tc>
                <a:extLst>
                  <a:ext uri="{0D108BD9-81ED-4DB2-BD59-A6C34878D82A}">
                    <a16:rowId xmlns:a16="http://schemas.microsoft.com/office/drawing/2014/main" val="3077739224"/>
                  </a:ext>
                </a:extLst>
              </a:tr>
              <a:tr h="482693">
                <a:tc>
                  <a:txBody>
                    <a:bodyPr/>
                    <a:lstStyle/>
                    <a:p>
                      <a:pPr algn="ctr"/>
                      <a:r>
                        <a:rPr lang="en-US" sz="2800" dirty="0"/>
                        <a:t>SSH</a:t>
                      </a:r>
                    </a:p>
                  </a:txBody>
                  <a:tcPr/>
                </a:tc>
                <a:tc>
                  <a:txBody>
                    <a:bodyPr/>
                    <a:lstStyle/>
                    <a:p>
                      <a:pPr algn="ctr"/>
                      <a:r>
                        <a:rPr lang="en-US" sz="2800" dirty="0"/>
                        <a:t>Z</a:t>
                      </a:r>
                    </a:p>
                  </a:txBody>
                  <a:tcPr/>
                </a:tc>
                <a:extLst>
                  <a:ext uri="{0D108BD9-81ED-4DB2-BD59-A6C34878D82A}">
                    <a16:rowId xmlns:a16="http://schemas.microsoft.com/office/drawing/2014/main" val="204808052"/>
                  </a:ext>
                </a:extLst>
              </a:tr>
              <a:tr h="482693">
                <a:tc>
                  <a:txBody>
                    <a:bodyPr/>
                    <a:lstStyle/>
                    <a:p>
                      <a:pPr algn="ctr"/>
                      <a:r>
                        <a:rPr lang="en-US" sz="2800" dirty="0"/>
                        <a:t>VoIP</a:t>
                      </a:r>
                    </a:p>
                  </a:txBody>
                  <a:tcPr/>
                </a:tc>
                <a:tc>
                  <a:txBody>
                    <a:bodyPr/>
                    <a:lstStyle/>
                    <a:p>
                      <a:pPr algn="ctr"/>
                      <a:r>
                        <a:rPr lang="en-US" sz="2800" dirty="0"/>
                        <a:t>M</a:t>
                      </a:r>
                    </a:p>
                  </a:txBody>
                  <a:tcPr/>
                </a:tc>
                <a:extLst>
                  <a:ext uri="{0D108BD9-81ED-4DB2-BD59-A6C34878D82A}">
                    <a16:rowId xmlns:a16="http://schemas.microsoft.com/office/drawing/2014/main" val="2883020946"/>
                  </a:ext>
                </a:extLst>
              </a:tr>
            </a:tbl>
          </a:graphicData>
        </a:graphic>
      </p:graphicFrame>
      <p:sp>
        <p:nvSpPr>
          <p:cNvPr id="5" name="Rectangle 4">
            <a:extLst>
              <a:ext uri="{FF2B5EF4-FFF2-40B4-BE49-F238E27FC236}">
                <a16:creationId xmlns:a16="http://schemas.microsoft.com/office/drawing/2014/main" id="{52BE254F-23CF-244A-B85F-25B5E8DBAC2F}"/>
              </a:ext>
            </a:extLst>
          </p:cNvPr>
          <p:cNvSpPr/>
          <p:nvPr/>
        </p:nvSpPr>
        <p:spPr>
          <a:xfrm>
            <a:off x="608695" y="620186"/>
            <a:ext cx="4905413" cy="523220"/>
          </a:xfrm>
          <a:prstGeom prst="rect">
            <a:avLst/>
          </a:prstGeom>
        </p:spPr>
        <p:txBody>
          <a:bodyPr wrap="square">
            <a:spAutoFit/>
          </a:bodyPr>
          <a:lstStyle/>
          <a:p>
            <a:r>
              <a:rPr lang="en-US" sz="2800" b="1" i="1" dirty="0"/>
              <a:t>B</a:t>
            </a:r>
            <a:r>
              <a:rPr lang="en-US" sz="2800" i="1" dirty="0"/>
              <a:t>: “Send VoIP traffic to </a:t>
            </a:r>
            <a:r>
              <a:rPr lang="en-US" sz="2800" b="1" i="1" dirty="0"/>
              <a:t>A</a:t>
            </a:r>
            <a:r>
              <a:rPr lang="en-US" sz="2800" i="1" dirty="0"/>
              <a:t>”</a:t>
            </a:r>
          </a:p>
        </p:txBody>
      </p:sp>
      <p:graphicFrame>
        <p:nvGraphicFramePr>
          <p:cNvPr id="7" name="Table 6">
            <a:extLst>
              <a:ext uri="{FF2B5EF4-FFF2-40B4-BE49-F238E27FC236}">
                <a16:creationId xmlns:a16="http://schemas.microsoft.com/office/drawing/2014/main" id="{9D07E180-469F-AC40-B211-0A63229FCDA0}"/>
              </a:ext>
            </a:extLst>
          </p:cNvPr>
          <p:cNvGraphicFramePr>
            <a:graphicFrameLocks noGrp="1"/>
          </p:cNvGraphicFramePr>
          <p:nvPr>
            <p:extLst>
              <p:ext uri="{D42A27DB-BD31-4B8C-83A1-F6EECF244321}">
                <p14:modId xmlns:p14="http://schemas.microsoft.com/office/powerpoint/2010/main" val="3871823824"/>
              </p:ext>
            </p:extLst>
          </p:nvPr>
        </p:nvGraphicFramePr>
        <p:xfrm>
          <a:off x="2971196" y="1557537"/>
          <a:ext cx="2098964" cy="518551"/>
        </p:xfrm>
        <a:graphic>
          <a:graphicData uri="http://schemas.openxmlformats.org/drawingml/2006/table">
            <a:tbl>
              <a:tblPr>
                <a:tableStyleId>{5C22544A-7EE6-4342-B048-85BDC9FD1C3A}</a:tableStyleId>
              </a:tblPr>
              <a:tblGrid>
                <a:gridCol w="2098964">
                  <a:extLst>
                    <a:ext uri="{9D8B030D-6E8A-4147-A177-3AD203B41FA5}">
                      <a16:colId xmlns:a16="http://schemas.microsoft.com/office/drawing/2014/main" val="231010260"/>
                    </a:ext>
                  </a:extLst>
                </a:gridCol>
              </a:tblGrid>
              <a:tr h="518551">
                <a:tc>
                  <a:txBody>
                    <a:bodyPr/>
                    <a:lstStyle/>
                    <a:p>
                      <a:pPr algn="ctr"/>
                      <a:r>
                        <a:rPr lang="en-US" sz="2800" dirty="0"/>
                        <a:t>VoIP</a:t>
                      </a:r>
                    </a:p>
                  </a:txBody>
                  <a:tcPr/>
                </a:tc>
                <a:extLst>
                  <a:ext uri="{0D108BD9-81ED-4DB2-BD59-A6C34878D82A}">
                    <a16:rowId xmlns:a16="http://schemas.microsoft.com/office/drawing/2014/main" val="2907808609"/>
                  </a:ext>
                </a:extLst>
              </a:tr>
            </a:tbl>
          </a:graphicData>
        </a:graphic>
      </p:graphicFrame>
      <p:sp>
        <p:nvSpPr>
          <p:cNvPr id="8" name="TextBox 7">
            <a:extLst>
              <a:ext uri="{FF2B5EF4-FFF2-40B4-BE49-F238E27FC236}">
                <a16:creationId xmlns:a16="http://schemas.microsoft.com/office/drawing/2014/main" id="{55CC3BE8-75C9-134C-84E7-6B668C0CF1D5}"/>
              </a:ext>
            </a:extLst>
          </p:cNvPr>
          <p:cNvSpPr txBox="1"/>
          <p:nvPr/>
        </p:nvSpPr>
        <p:spPr>
          <a:xfrm>
            <a:off x="842251" y="2237341"/>
            <a:ext cx="4197928" cy="523220"/>
          </a:xfrm>
          <a:prstGeom prst="rect">
            <a:avLst/>
          </a:prstGeom>
          <a:noFill/>
        </p:spPr>
        <p:txBody>
          <a:bodyPr wrap="square" rtlCol="0" anchor="b">
            <a:spAutoFit/>
          </a:bodyPr>
          <a:lstStyle/>
          <a:p>
            <a:r>
              <a:rPr lang="en-US" sz="2800" dirty="0"/>
              <a:t>Rules from </a:t>
            </a:r>
            <a:r>
              <a:rPr lang="en-US" sz="2800" b="1" dirty="0"/>
              <a:t>N</a:t>
            </a:r>
            <a:r>
              <a:rPr lang="en-US" sz="2800" dirty="0"/>
              <a:t>:</a:t>
            </a:r>
          </a:p>
        </p:txBody>
      </p:sp>
      <p:cxnSp>
        <p:nvCxnSpPr>
          <p:cNvPr id="16" name="Straight Connector 15">
            <a:extLst>
              <a:ext uri="{FF2B5EF4-FFF2-40B4-BE49-F238E27FC236}">
                <a16:creationId xmlns:a16="http://schemas.microsoft.com/office/drawing/2014/main" id="{D3157789-4CCA-1440-9306-6F137EC9F17F}"/>
              </a:ext>
            </a:extLst>
          </p:cNvPr>
          <p:cNvCxnSpPr/>
          <p:nvPr/>
        </p:nvCxnSpPr>
        <p:spPr>
          <a:xfrm flipH="1">
            <a:off x="1188616" y="3034490"/>
            <a:ext cx="3602181" cy="0"/>
          </a:xfrm>
          <a:prstGeom prst="line">
            <a:avLst/>
          </a:prstGeom>
          <a:ln w="762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6AC8F2-68B4-AD45-A7C3-94E810B174FF}"/>
              </a:ext>
            </a:extLst>
          </p:cNvPr>
          <p:cNvCxnSpPr/>
          <p:nvPr/>
        </p:nvCxnSpPr>
        <p:spPr>
          <a:xfrm flipH="1">
            <a:off x="1188616" y="3533253"/>
            <a:ext cx="3602181" cy="0"/>
          </a:xfrm>
          <a:prstGeom prst="line">
            <a:avLst/>
          </a:prstGeom>
          <a:ln w="762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C6EB90D-5D0E-F544-B288-687861BD46D3}"/>
              </a:ext>
            </a:extLst>
          </p:cNvPr>
          <p:cNvSpPr/>
          <p:nvPr/>
        </p:nvSpPr>
        <p:spPr>
          <a:xfrm>
            <a:off x="856708" y="3796490"/>
            <a:ext cx="4183472" cy="51855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BA0EE78-747E-8644-9219-70A8E8D12247}"/>
              </a:ext>
            </a:extLst>
          </p:cNvPr>
          <p:cNvSpPr/>
          <p:nvPr/>
        </p:nvSpPr>
        <p:spPr>
          <a:xfrm>
            <a:off x="7051961" y="589517"/>
            <a:ext cx="2160000" cy="2160000"/>
          </a:xfrm>
          <a:prstGeom prst="rect">
            <a:avLst/>
          </a:prstGeom>
          <a:solidFill>
            <a:schemeClr val="accent6">
              <a:lumMod val="20000"/>
              <a:lumOff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Safe</a:t>
            </a:r>
          </a:p>
          <a:p>
            <a:pPr algn="ctr"/>
            <a:r>
              <a:rPr lang="en-US" sz="4000" dirty="0">
                <a:solidFill>
                  <a:schemeClr val="tx1"/>
                </a:solidFill>
              </a:rPr>
              <a:t>🛡️</a:t>
            </a:r>
          </a:p>
        </p:txBody>
      </p:sp>
      <p:sp>
        <p:nvSpPr>
          <p:cNvPr id="22" name="Rectangle 21">
            <a:extLst>
              <a:ext uri="{FF2B5EF4-FFF2-40B4-BE49-F238E27FC236}">
                <a16:creationId xmlns:a16="http://schemas.microsoft.com/office/drawing/2014/main" id="{2DB0D0A1-0841-A348-8E06-61AAA2D5AAC2}"/>
              </a:ext>
            </a:extLst>
          </p:cNvPr>
          <p:cNvSpPr/>
          <p:nvPr/>
        </p:nvSpPr>
        <p:spPr>
          <a:xfrm>
            <a:off x="9211961" y="589517"/>
            <a:ext cx="2160000" cy="2160000"/>
          </a:xfrm>
          <a:prstGeom prst="rect">
            <a:avLst/>
          </a:prstGeom>
          <a:solidFill>
            <a:schemeClr val="accent6">
              <a:lumMod val="20000"/>
              <a:lumOff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Private</a:t>
            </a:r>
          </a:p>
          <a:p>
            <a:pPr algn="ctr"/>
            <a:r>
              <a:rPr lang="en-US" sz="4000" dirty="0">
                <a:solidFill>
                  <a:schemeClr val="tx1"/>
                </a:solidFill>
              </a:rPr>
              <a:t>👀</a:t>
            </a:r>
          </a:p>
        </p:txBody>
      </p:sp>
      <p:sp>
        <p:nvSpPr>
          <p:cNvPr id="23" name="Rectangle 22">
            <a:extLst>
              <a:ext uri="{FF2B5EF4-FFF2-40B4-BE49-F238E27FC236}">
                <a16:creationId xmlns:a16="http://schemas.microsoft.com/office/drawing/2014/main" id="{75E965F7-4EBC-564F-B9A5-B74B8423C0F7}"/>
              </a:ext>
            </a:extLst>
          </p:cNvPr>
          <p:cNvSpPr/>
          <p:nvPr/>
        </p:nvSpPr>
        <p:spPr>
          <a:xfrm>
            <a:off x="7051961" y="2749517"/>
            <a:ext cx="2160000" cy="2160000"/>
          </a:xfrm>
          <a:prstGeom prst="rect">
            <a:avLst/>
          </a:prstGeom>
          <a:solidFill>
            <a:schemeClr val="accent6">
              <a:lumMod val="20000"/>
              <a:lumOff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Effective</a:t>
            </a:r>
          </a:p>
          <a:p>
            <a:pPr algn="ctr"/>
            <a:r>
              <a:rPr lang="en-US" sz="4000" dirty="0">
                <a:solidFill>
                  <a:schemeClr val="tx1"/>
                </a:solidFill>
              </a:rPr>
              <a:t>💯</a:t>
            </a:r>
          </a:p>
        </p:txBody>
      </p:sp>
      <p:sp>
        <p:nvSpPr>
          <p:cNvPr id="24" name="Rectangle 23">
            <a:extLst>
              <a:ext uri="{FF2B5EF4-FFF2-40B4-BE49-F238E27FC236}">
                <a16:creationId xmlns:a16="http://schemas.microsoft.com/office/drawing/2014/main" id="{AC06EF55-3DBA-A743-9741-CCCA018A7D56}"/>
              </a:ext>
            </a:extLst>
          </p:cNvPr>
          <p:cNvSpPr/>
          <p:nvPr/>
        </p:nvSpPr>
        <p:spPr>
          <a:xfrm>
            <a:off x="9211961" y="2749517"/>
            <a:ext cx="2160000" cy="2160000"/>
          </a:xfrm>
          <a:prstGeom prst="rect">
            <a:avLst/>
          </a:prstGeom>
          <a:solidFill>
            <a:schemeClr val="accent6">
              <a:lumMod val="20000"/>
              <a:lumOff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Fast</a:t>
            </a:r>
          </a:p>
          <a:p>
            <a:pPr algn="ctr"/>
            <a:r>
              <a:rPr lang="en-US" sz="4000" dirty="0">
                <a:solidFill>
                  <a:schemeClr val="tx1"/>
                </a:solidFill>
              </a:rPr>
              <a:t>🏇</a:t>
            </a:r>
          </a:p>
        </p:txBody>
      </p:sp>
      <p:sp>
        <p:nvSpPr>
          <p:cNvPr id="26" name="TextBox 25">
            <a:extLst>
              <a:ext uri="{FF2B5EF4-FFF2-40B4-BE49-F238E27FC236}">
                <a16:creationId xmlns:a16="http://schemas.microsoft.com/office/drawing/2014/main" id="{F824577C-6AAD-9642-B475-C5C0A34B2638}"/>
              </a:ext>
            </a:extLst>
          </p:cNvPr>
          <p:cNvSpPr txBox="1"/>
          <p:nvPr/>
        </p:nvSpPr>
        <p:spPr>
          <a:xfrm>
            <a:off x="1188616" y="4399349"/>
            <a:ext cx="3976253" cy="1200329"/>
          </a:xfrm>
          <a:prstGeom prst="rect">
            <a:avLst/>
          </a:prstGeom>
          <a:noFill/>
        </p:spPr>
        <p:txBody>
          <a:bodyPr wrap="square" rtlCol="0">
            <a:spAutoFit/>
          </a:bodyPr>
          <a:lstStyle/>
          <a:p>
            <a:r>
              <a:rPr lang="en-US" sz="2400" dirty="0"/>
              <a:t>Other matches:</a:t>
            </a:r>
          </a:p>
          <a:p>
            <a:r>
              <a:rPr lang="en-US" sz="2400" dirty="0"/>
              <a:t>	“any UDP”</a:t>
            </a:r>
          </a:p>
          <a:p>
            <a:r>
              <a:rPr lang="en-US" sz="2400" dirty="0"/>
              <a:t>	“traffic from 10.0.0.1”</a:t>
            </a:r>
          </a:p>
        </p:txBody>
      </p:sp>
      <p:sp>
        <p:nvSpPr>
          <p:cNvPr id="27" name="TextBox 26">
            <a:extLst>
              <a:ext uri="{FF2B5EF4-FFF2-40B4-BE49-F238E27FC236}">
                <a16:creationId xmlns:a16="http://schemas.microsoft.com/office/drawing/2014/main" id="{3038FAB3-260E-DC4E-8BD8-48DAF5E4F88F}"/>
              </a:ext>
            </a:extLst>
          </p:cNvPr>
          <p:cNvSpPr txBox="1"/>
          <p:nvPr/>
        </p:nvSpPr>
        <p:spPr>
          <a:xfrm>
            <a:off x="6262382" y="5373239"/>
            <a:ext cx="5399314" cy="954107"/>
          </a:xfrm>
          <a:prstGeom prst="rect">
            <a:avLst/>
          </a:prstGeom>
          <a:noFill/>
        </p:spPr>
        <p:txBody>
          <a:bodyPr wrap="square" rtlCol="0">
            <a:spAutoFit/>
          </a:bodyPr>
          <a:lstStyle/>
          <a:p>
            <a:r>
              <a:rPr lang="en-US" sz="2800" dirty="0"/>
              <a:t>We will see later how this function allows us to detect loops</a:t>
            </a:r>
          </a:p>
        </p:txBody>
      </p:sp>
      <p:grpSp>
        <p:nvGrpSpPr>
          <p:cNvPr id="47" name="Group 46">
            <a:extLst>
              <a:ext uri="{FF2B5EF4-FFF2-40B4-BE49-F238E27FC236}">
                <a16:creationId xmlns:a16="http://schemas.microsoft.com/office/drawing/2014/main" id="{977E5032-2588-2E49-861A-373476415D5D}"/>
              </a:ext>
            </a:extLst>
          </p:cNvPr>
          <p:cNvGrpSpPr/>
          <p:nvPr/>
        </p:nvGrpSpPr>
        <p:grpSpPr>
          <a:xfrm>
            <a:off x="6785261" y="771302"/>
            <a:ext cx="4405771" cy="3554573"/>
            <a:chOff x="6785261" y="771302"/>
            <a:chExt cx="4405771" cy="3554573"/>
          </a:xfrm>
        </p:grpSpPr>
        <p:cxnSp>
          <p:nvCxnSpPr>
            <p:cNvPr id="28" name="Straight Connector 27">
              <a:extLst>
                <a:ext uri="{FF2B5EF4-FFF2-40B4-BE49-F238E27FC236}">
                  <a16:creationId xmlns:a16="http://schemas.microsoft.com/office/drawing/2014/main" id="{28149E6B-FBE8-6649-BAD7-B50A34249F87}"/>
                </a:ext>
              </a:extLst>
            </p:cNvPr>
            <p:cNvCxnSpPr>
              <a:cxnSpLocks/>
              <a:stCxn id="44" idx="3"/>
              <a:endCxn id="45" idx="7"/>
            </p:cNvCxnSpPr>
            <p:nvPr/>
          </p:nvCxnSpPr>
          <p:spPr>
            <a:xfrm flipH="1">
              <a:off x="8070782" y="1222827"/>
              <a:ext cx="703579" cy="815797"/>
            </a:xfrm>
            <a:prstGeom prst="line">
              <a:avLst/>
            </a:prstGeom>
            <a:ln w="57150">
              <a:solidFill>
                <a:schemeClr val="tx1">
                  <a:alpha val="25000"/>
                </a:schemeClr>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DA33AF-C72C-254D-93E9-C2838E7FC387}"/>
                </a:ext>
              </a:extLst>
            </p:cNvPr>
            <p:cNvCxnSpPr>
              <a:cxnSpLocks/>
              <a:stCxn id="44" idx="5"/>
              <a:endCxn id="42" idx="1"/>
            </p:cNvCxnSpPr>
            <p:nvPr/>
          </p:nvCxnSpPr>
          <p:spPr>
            <a:xfrm>
              <a:off x="9149717" y="1222827"/>
              <a:ext cx="781319" cy="818530"/>
            </a:xfrm>
            <a:prstGeom prst="line">
              <a:avLst/>
            </a:prstGeom>
            <a:ln w="57150">
              <a:solidFill>
                <a:schemeClr val="tx1">
                  <a:alpha val="25000"/>
                </a:schemeClr>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7F6B3E20-9105-7C4A-8E4E-23D238E7B015}"/>
                </a:ext>
              </a:extLst>
            </p:cNvPr>
            <p:cNvSpPr/>
            <p:nvPr/>
          </p:nvSpPr>
          <p:spPr>
            <a:xfrm>
              <a:off x="9892428" y="2716363"/>
              <a:ext cx="1298604" cy="746452"/>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sp>
          <p:nvSpPr>
            <p:cNvPr id="31" name="Rounded Rectangle 30">
              <a:extLst>
                <a:ext uri="{FF2B5EF4-FFF2-40B4-BE49-F238E27FC236}">
                  <a16:creationId xmlns:a16="http://schemas.microsoft.com/office/drawing/2014/main" id="{0EDE02F1-AA5D-C249-8B42-DD9B57729DF9}"/>
                </a:ext>
              </a:extLst>
            </p:cNvPr>
            <p:cNvSpPr/>
            <p:nvPr/>
          </p:nvSpPr>
          <p:spPr>
            <a:xfrm>
              <a:off x="6785261" y="2716363"/>
              <a:ext cx="1298604" cy="746452"/>
            </a:xfrm>
            <a:prstGeom prst="roundRect">
              <a:avLst/>
            </a:prstGeom>
            <a:solidFill>
              <a:schemeClr val="accent2">
                <a:lumMod val="20000"/>
                <a:lumOff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chemeClr val="bg1"/>
                </a:solidFill>
              </a:endParaRPr>
            </a:p>
          </p:txBody>
        </p:sp>
        <p:sp>
          <p:nvSpPr>
            <p:cNvPr id="32" name="TextBox 31">
              <a:extLst>
                <a:ext uri="{FF2B5EF4-FFF2-40B4-BE49-F238E27FC236}">
                  <a16:creationId xmlns:a16="http://schemas.microsoft.com/office/drawing/2014/main" id="{9964B6C7-F1D0-5F40-95CB-F509EC711511}"/>
                </a:ext>
              </a:extLst>
            </p:cNvPr>
            <p:cNvSpPr txBox="1"/>
            <p:nvPr/>
          </p:nvSpPr>
          <p:spPr>
            <a:xfrm>
              <a:off x="6938694" y="2868568"/>
              <a:ext cx="746247" cy="400110"/>
            </a:xfrm>
            <a:prstGeom prst="rect">
              <a:avLst/>
            </a:prstGeom>
            <a:noFill/>
          </p:spPr>
          <p:txBody>
            <a:bodyPr wrap="square" rtlCol="0">
              <a:spAutoFit/>
            </a:bodyPr>
            <a:lstStyle/>
            <a:p>
              <a:r>
                <a:rPr lang="en-US" sz="2000" dirty="0"/>
                <a:t>SDX</a:t>
              </a:r>
              <a:r>
                <a:rPr lang="en-US" sz="2000" baseline="-25000" dirty="0"/>
                <a:t>1</a:t>
              </a:r>
            </a:p>
          </p:txBody>
        </p:sp>
        <p:sp>
          <p:nvSpPr>
            <p:cNvPr id="33" name="TextBox 32">
              <a:extLst>
                <a:ext uri="{FF2B5EF4-FFF2-40B4-BE49-F238E27FC236}">
                  <a16:creationId xmlns:a16="http://schemas.microsoft.com/office/drawing/2014/main" id="{321F27E0-BF70-3743-8771-8FA8751CB112}"/>
                </a:ext>
              </a:extLst>
            </p:cNvPr>
            <p:cNvSpPr txBox="1"/>
            <p:nvPr/>
          </p:nvSpPr>
          <p:spPr>
            <a:xfrm>
              <a:off x="10361740" y="2868568"/>
              <a:ext cx="701389" cy="400110"/>
            </a:xfrm>
            <a:prstGeom prst="rect">
              <a:avLst/>
            </a:prstGeom>
            <a:noFill/>
          </p:spPr>
          <p:txBody>
            <a:bodyPr wrap="square" rtlCol="0">
              <a:spAutoFit/>
            </a:bodyPr>
            <a:lstStyle/>
            <a:p>
              <a:pPr algn="r"/>
              <a:r>
                <a:rPr lang="en-US" sz="2000" dirty="0"/>
                <a:t>SDX</a:t>
              </a:r>
              <a:r>
                <a:rPr lang="en-US" sz="2000" baseline="-25000" dirty="0"/>
                <a:t>2</a:t>
              </a:r>
            </a:p>
          </p:txBody>
        </p:sp>
        <p:cxnSp>
          <p:nvCxnSpPr>
            <p:cNvPr id="34" name="Straight Connector 33">
              <a:extLst>
                <a:ext uri="{FF2B5EF4-FFF2-40B4-BE49-F238E27FC236}">
                  <a16:creationId xmlns:a16="http://schemas.microsoft.com/office/drawing/2014/main" id="{055C5851-0D6B-3748-8D67-18FB1107258C}"/>
                </a:ext>
              </a:extLst>
            </p:cNvPr>
            <p:cNvCxnSpPr>
              <a:cxnSpLocks/>
              <a:stCxn id="45" idx="5"/>
            </p:cNvCxnSpPr>
            <p:nvPr/>
          </p:nvCxnSpPr>
          <p:spPr>
            <a:xfrm>
              <a:off x="8070782" y="2412679"/>
              <a:ext cx="2005543" cy="15791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B12BD10-BC1F-8243-B26A-4C80F348DAB5}"/>
                </a:ext>
              </a:extLst>
            </p:cNvPr>
            <p:cNvCxnSpPr>
              <a:cxnSpLocks/>
            </p:cNvCxnSpPr>
            <p:nvPr/>
          </p:nvCxnSpPr>
          <p:spPr>
            <a:xfrm flipH="1">
              <a:off x="7992162" y="2293611"/>
              <a:ext cx="2010604" cy="16493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E61BE8B-05DD-F04C-A784-F3DBB86A882C}"/>
                </a:ext>
              </a:extLst>
            </p:cNvPr>
            <p:cNvCxnSpPr>
              <a:cxnSpLocks/>
              <a:stCxn id="45" idx="5"/>
            </p:cNvCxnSpPr>
            <p:nvPr/>
          </p:nvCxnSpPr>
          <p:spPr>
            <a:xfrm>
              <a:off x="8070782" y="2412679"/>
              <a:ext cx="1931985" cy="1530261"/>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64E3D87-9197-9D40-9919-A61D129A1071}"/>
                </a:ext>
              </a:extLst>
            </p:cNvPr>
            <p:cNvCxnSpPr>
              <a:cxnSpLocks/>
            </p:cNvCxnSpPr>
            <p:nvPr/>
          </p:nvCxnSpPr>
          <p:spPr>
            <a:xfrm flipH="1">
              <a:off x="7883103" y="2391349"/>
              <a:ext cx="2009325" cy="1670029"/>
            </a:xfrm>
            <a:prstGeom prst="line">
              <a:avLst/>
            </a:prstGeom>
            <a:ln w="571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940FFA7-7F93-3440-922A-4481E67944E7}"/>
                </a:ext>
              </a:extLst>
            </p:cNvPr>
            <p:cNvCxnSpPr>
              <a:cxnSpLocks/>
              <a:stCxn id="45" idx="1"/>
              <a:endCxn id="46" idx="3"/>
            </p:cNvCxnSpPr>
            <p:nvPr/>
          </p:nvCxnSpPr>
          <p:spPr>
            <a:xfrm>
              <a:off x="7883103" y="2489585"/>
              <a:ext cx="2198" cy="13375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56AA59A-C7CA-F84D-996D-2C378F662B16}"/>
                </a:ext>
              </a:extLst>
            </p:cNvPr>
            <p:cNvCxnSpPr>
              <a:cxnSpLocks/>
              <a:stCxn id="45" idx="1"/>
              <a:endCxn id="46" idx="3"/>
            </p:cNvCxnSpPr>
            <p:nvPr/>
          </p:nvCxnSpPr>
          <p:spPr>
            <a:xfrm>
              <a:off x="7883103" y="2489585"/>
              <a:ext cx="2198" cy="133754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E50341C-2136-874D-AAF7-DC3F2DC9AA51}"/>
                </a:ext>
              </a:extLst>
            </p:cNvPr>
            <p:cNvCxnSpPr>
              <a:cxnSpLocks/>
              <a:stCxn id="42" idx="1"/>
              <a:endCxn id="43" idx="3"/>
            </p:cNvCxnSpPr>
            <p:nvPr/>
          </p:nvCxnSpPr>
          <p:spPr>
            <a:xfrm>
              <a:off x="10118715" y="2492318"/>
              <a:ext cx="0" cy="13348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BC39753-5A11-534A-8CD3-B1154685D726}"/>
                </a:ext>
              </a:extLst>
            </p:cNvPr>
            <p:cNvCxnSpPr>
              <a:cxnSpLocks/>
              <a:stCxn id="42" idx="1"/>
              <a:endCxn id="43" idx="3"/>
            </p:cNvCxnSpPr>
            <p:nvPr/>
          </p:nvCxnSpPr>
          <p:spPr>
            <a:xfrm>
              <a:off x="10118715" y="2492318"/>
              <a:ext cx="0" cy="1334809"/>
            </a:xfrm>
            <a:prstGeom prst="straightConnector1">
              <a:avLst/>
            </a:prstGeom>
            <a:ln w="57150">
              <a:solidFill>
                <a:srgbClr val="B97AE6"/>
              </a:solidFill>
              <a:tailEnd type="arrow"/>
            </a:ln>
          </p:spPr>
          <p:style>
            <a:lnRef idx="1">
              <a:schemeClr val="accent1"/>
            </a:lnRef>
            <a:fillRef idx="0">
              <a:schemeClr val="accent1"/>
            </a:fillRef>
            <a:effectRef idx="0">
              <a:schemeClr val="accent1"/>
            </a:effectRef>
            <a:fontRef idx="minor">
              <a:schemeClr val="tx1"/>
            </a:fontRef>
          </p:style>
        </p:cxnSp>
        <p:sp>
          <p:nvSpPr>
            <p:cNvPr id="42" name="Oval 4">
              <a:extLst>
                <a:ext uri="{FF2B5EF4-FFF2-40B4-BE49-F238E27FC236}">
                  <a16:creationId xmlns:a16="http://schemas.microsoft.com/office/drawing/2014/main" id="{00080DA9-D6FA-BE48-9FBF-9A7C294F1ED6}"/>
                </a:ext>
              </a:extLst>
            </p:cNvPr>
            <p:cNvSpPr/>
            <p:nvPr/>
          </p:nvSpPr>
          <p:spPr>
            <a:xfrm>
              <a:off x="9853297" y="1963887"/>
              <a:ext cx="530836" cy="5289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N</a:t>
              </a:r>
            </a:p>
          </p:txBody>
        </p:sp>
        <p:sp>
          <p:nvSpPr>
            <p:cNvPr id="43" name="Oval 5">
              <a:extLst>
                <a:ext uri="{FF2B5EF4-FFF2-40B4-BE49-F238E27FC236}">
                  <a16:creationId xmlns:a16="http://schemas.microsoft.com/office/drawing/2014/main" id="{A090127C-903C-704B-AD38-B1EBD8295FB1}"/>
                </a:ext>
              </a:extLst>
            </p:cNvPr>
            <p:cNvSpPr/>
            <p:nvPr/>
          </p:nvSpPr>
          <p:spPr>
            <a:xfrm>
              <a:off x="9853297" y="3796881"/>
              <a:ext cx="530836" cy="5289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M</a:t>
              </a:r>
            </a:p>
          </p:txBody>
        </p:sp>
        <p:sp>
          <p:nvSpPr>
            <p:cNvPr id="44" name="Oval 8">
              <a:extLst>
                <a:ext uri="{FF2B5EF4-FFF2-40B4-BE49-F238E27FC236}">
                  <a16:creationId xmlns:a16="http://schemas.microsoft.com/office/drawing/2014/main" id="{9430B203-4989-A14B-BF6D-6636A1F62D78}"/>
                </a:ext>
              </a:extLst>
            </p:cNvPr>
            <p:cNvSpPr/>
            <p:nvPr/>
          </p:nvSpPr>
          <p:spPr>
            <a:xfrm>
              <a:off x="8696621" y="771302"/>
              <a:ext cx="530836" cy="5289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ln w="0"/>
                  <a:solidFill>
                    <a:schemeClr val="bg1"/>
                  </a:solidFill>
                  <a:effectLst>
                    <a:outerShdw blurRad="38100" dist="25400" dir="5400000" algn="ctr" rotWithShape="0">
                      <a:srgbClr val="6E747A">
                        <a:alpha val="43000"/>
                      </a:srgbClr>
                    </a:outerShdw>
                  </a:effectLst>
                </a:rPr>
                <a:t>Z</a:t>
              </a:r>
            </a:p>
          </p:txBody>
        </p:sp>
        <p:sp>
          <p:nvSpPr>
            <p:cNvPr id="45" name="Oval 11">
              <a:extLst>
                <a:ext uri="{FF2B5EF4-FFF2-40B4-BE49-F238E27FC236}">
                  <a16:creationId xmlns:a16="http://schemas.microsoft.com/office/drawing/2014/main" id="{B62F5C21-22D4-ED40-AE09-4F902AF50253}"/>
                </a:ext>
              </a:extLst>
            </p:cNvPr>
            <p:cNvSpPr/>
            <p:nvPr/>
          </p:nvSpPr>
          <p:spPr>
            <a:xfrm>
              <a:off x="7617686" y="1961154"/>
              <a:ext cx="530836" cy="5289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B</a:t>
              </a:r>
            </a:p>
          </p:txBody>
        </p:sp>
        <p:sp>
          <p:nvSpPr>
            <p:cNvPr id="46" name="Oval 12">
              <a:extLst>
                <a:ext uri="{FF2B5EF4-FFF2-40B4-BE49-F238E27FC236}">
                  <a16:creationId xmlns:a16="http://schemas.microsoft.com/office/drawing/2014/main" id="{6ADD4A2A-610C-0749-A5F5-6DD6852782F3}"/>
                </a:ext>
              </a:extLst>
            </p:cNvPr>
            <p:cNvSpPr/>
            <p:nvPr/>
          </p:nvSpPr>
          <p:spPr>
            <a:xfrm>
              <a:off x="7619883" y="3796881"/>
              <a:ext cx="530836" cy="5289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A</a:t>
              </a:r>
            </a:p>
          </p:txBody>
        </p:sp>
      </p:grpSp>
      <p:sp>
        <p:nvSpPr>
          <p:cNvPr id="2" name="TextBox 1">
            <a:extLst>
              <a:ext uri="{FF2B5EF4-FFF2-40B4-BE49-F238E27FC236}">
                <a16:creationId xmlns:a16="http://schemas.microsoft.com/office/drawing/2014/main" id="{ECF9ABEF-A0AC-E64B-A5F6-39945522A875}"/>
              </a:ext>
            </a:extLst>
          </p:cNvPr>
          <p:cNvSpPr txBox="1"/>
          <p:nvPr/>
        </p:nvSpPr>
        <p:spPr>
          <a:xfrm>
            <a:off x="856708" y="1561421"/>
            <a:ext cx="2488045" cy="523220"/>
          </a:xfrm>
          <a:prstGeom prst="rect">
            <a:avLst/>
          </a:prstGeom>
          <a:noFill/>
        </p:spPr>
        <p:txBody>
          <a:bodyPr wrap="square" rtlCol="0">
            <a:spAutoFit/>
          </a:bodyPr>
          <a:lstStyle/>
          <a:p>
            <a:r>
              <a:rPr lang="en-US" sz="2800" dirty="0"/>
              <a:t>Rule from </a:t>
            </a:r>
            <a:r>
              <a:rPr lang="en-US" sz="2800" b="1" dirty="0"/>
              <a:t>B</a:t>
            </a:r>
            <a:r>
              <a:rPr lang="en-US" sz="2800" dirty="0"/>
              <a:t>:</a:t>
            </a:r>
          </a:p>
        </p:txBody>
      </p:sp>
      <p:sp>
        <p:nvSpPr>
          <p:cNvPr id="3" name="TextBox 2">
            <a:extLst>
              <a:ext uri="{FF2B5EF4-FFF2-40B4-BE49-F238E27FC236}">
                <a16:creationId xmlns:a16="http://schemas.microsoft.com/office/drawing/2014/main" id="{3BF25BB2-134D-AC42-931E-C1616E40FF19}"/>
              </a:ext>
            </a:extLst>
          </p:cNvPr>
          <p:cNvSpPr txBox="1"/>
          <p:nvPr/>
        </p:nvSpPr>
        <p:spPr>
          <a:xfrm>
            <a:off x="1466308" y="5502572"/>
            <a:ext cx="2648492" cy="707886"/>
          </a:xfrm>
          <a:prstGeom prst="rect">
            <a:avLst/>
          </a:prstGeom>
          <a:noFill/>
        </p:spPr>
        <p:txBody>
          <a:bodyPr wrap="square" rtlCol="0">
            <a:spAutoFit/>
          </a:bodyPr>
          <a:lstStyle/>
          <a:p>
            <a:r>
              <a:rPr lang="en-US" sz="4000" dirty="0"/>
              <a:t>Output: </a:t>
            </a:r>
            <a:r>
              <a:rPr lang="en-US" sz="4000" b="1" dirty="0"/>
              <a:t>M</a:t>
            </a:r>
            <a:endParaRPr lang="en-US" sz="4000" dirty="0"/>
          </a:p>
        </p:txBody>
      </p:sp>
      <p:sp>
        <p:nvSpPr>
          <p:cNvPr id="11" name="Slide Number Placeholder 10">
            <a:extLst>
              <a:ext uri="{FF2B5EF4-FFF2-40B4-BE49-F238E27FC236}">
                <a16:creationId xmlns:a16="http://schemas.microsoft.com/office/drawing/2014/main" id="{9D09E313-2C4C-B14A-9A33-DFBA05F8DF2E}"/>
              </a:ext>
            </a:extLst>
          </p:cNvPr>
          <p:cNvSpPr>
            <a:spLocks noGrp="1"/>
          </p:cNvSpPr>
          <p:nvPr>
            <p:ph type="sldNum" sz="quarter" idx="12"/>
          </p:nvPr>
        </p:nvSpPr>
        <p:spPr/>
        <p:txBody>
          <a:bodyPr/>
          <a:lstStyle/>
          <a:p>
            <a:fld id="{29E49BD9-A789-9148-B663-B843E630A9C4}" type="slidenum">
              <a:rPr lang="en-US" smtClean="0"/>
              <a:pPr/>
              <a:t>8</a:t>
            </a:fld>
            <a:endParaRPr lang="en-US"/>
          </a:p>
        </p:txBody>
      </p:sp>
    </p:spTree>
    <p:extLst>
      <p:ext uri="{BB962C8B-B14F-4D97-AF65-F5344CB8AC3E}">
        <p14:creationId xmlns:p14="http://schemas.microsoft.com/office/powerpoint/2010/main" val="409982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4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500" fill="hold"/>
                                        <p:tgtEl>
                                          <p:spTgt spid="21"/>
                                        </p:tgtEl>
                                        <p:attrNameLst>
                                          <p:attrName>ppt_w</p:attrName>
                                        </p:attrNameLst>
                                      </p:cBhvr>
                                      <p:tavLst>
                                        <p:tav tm="0">
                                          <p:val>
                                            <p:strVal val="#ppt_w*0.70"/>
                                          </p:val>
                                        </p:tav>
                                        <p:tav tm="100000">
                                          <p:val>
                                            <p:strVal val="#ppt_w"/>
                                          </p:val>
                                        </p:tav>
                                      </p:tavLst>
                                    </p:anim>
                                    <p:anim calcmode="lin" valueType="num">
                                      <p:cBhvr>
                                        <p:cTn id="46" dur="500" fill="hold"/>
                                        <p:tgtEl>
                                          <p:spTgt spid="21"/>
                                        </p:tgtEl>
                                        <p:attrNameLst>
                                          <p:attrName>ppt_h</p:attrName>
                                        </p:attrNameLst>
                                      </p:cBhvr>
                                      <p:tavLst>
                                        <p:tav tm="0">
                                          <p:val>
                                            <p:strVal val="#ppt_h"/>
                                          </p:val>
                                        </p:tav>
                                        <p:tav tm="100000">
                                          <p:val>
                                            <p:strVal val="#ppt_h"/>
                                          </p:val>
                                        </p:tav>
                                      </p:tavLst>
                                    </p:anim>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55"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p:cTn id="52" dur="500" fill="hold"/>
                                        <p:tgtEl>
                                          <p:spTgt spid="22"/>
                                        </p:tgtEl>
                                        <p:attrNameLst>
                                          <p:attrName>ppt_w</p:attrName>
                                        </p:attrNameLst>
                                      </p:cBhvr>
                                      <p:tavLst>
                                        <p:tav tm="0">
                                          <p:val>
                                            <p:strVal val="#ppt_w*0.70"/>
                                          </p:val>
                                        </p:tav>
                                        <p:tav tm="100000">
                                          <p:val>
                                            <p:strVal val="#ppt_w"/>
                                          </p:val>
                                        </p:tav>
                                      </p:tavLst>
                                    </p:anim>
                                    <p:anim calcmode="lin" valueType="num">
                                      <p:cBhvr>
                                        <p:cTn id="53" dur="500" fill="hold"/>
                                        <p:tgtEl>
                                          <p:spTgt spid="22"/>
                                        </p:tgtEl>
                                        <p:attrNameLst>
                                          <p:attrName>ppt_h</p:attrName>
                                        </p:attrNameLst>
                                      </p:cBhvr>
                                      <p:tavLst>
                                        <p:tav tm="0">
                                          <p:val>
                                            <p:strVal val="#ppt_h"/>
                                          </p:val>
                                        </p:tav>
                                        <p:tav tm="100000">
                                          <p:val>
                                            <p:strVal val="#ppt_h"/>
                                          </p:val>
                                        </p:tav>
                                      </p:tavLst>
                                    </p:anim>
                                    <p:animEffect transition="in" filter="fade">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55"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p:cTn id="59" dur="500" fill="hold"/>
                                        <p:tgtEl>
                                          <p:spTgt spid="23"/>
                                        </p:tgtEl>
                                        <p:attrNameLst>
                                          <p:attrName>ppt_w</p:attrName>
                                        </p:attrNameLst>
                                      </p:cBhvr>
                                      <p:tavLst>
                                        <p:tav tm="0">
                                          <p:val>
                                            <p:strVal val="#ppt_w*0.70"/>
                                          </p:val>
                                        </p:tav>
                                        <p:tav tm="100000">
                                          <p:val>
                                            <p:strVal val="#ppt_w"/>
                                          </p:val>
                                        </p:tav>
                                      </p:tavLst>
                                    </p:anim>
                                    <p:anim calcmode="lin" valueType="num">
                                      <p:cBhvr>
                                        <p:cTn id="60" dur="500" fill="hold"/>
                                        <p:tgtEl>
                                          <p:spTgt spid="23"/>
                                        </p:tgtEl>
                                        <p:attrNameLst>
                                          <p:attrName>ppt_h</p:attrName>
                                        </p:attrNameLst>
                                      </p:cBhvr>
                                      <p:tavLst>
                                        <p:tav tm="0">
                                          <p:val>
                                            <p:strVal val="#ppt_h"/>
                                          </p:val>
                                        </p:tav>
                                        <p:tav tm="100000">
                                          <p:val>
                                            <p:strVal val="#ppt_h"/>
                                          </p:val>
                                        </p:tav>
                                      </p:tavLst>
                                    </p:anim>
                                    <p:animEffect transition="in" filter="fade">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55" presetClass="entr" presetSubtype="0"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strVal val="#ppt_w*0.70"/>
                                          </p:val>
                                        </p:tav>
                                        <p:tav tm="100000">
                                          <p:val>
                                            <p:strVal val="#ppt_w"/>
                                          </p:val>
                                        </p:tav>
                                      </p:tavLst>
                                    </p:anim>
                                    <p:anim calcmode="lin" valueType="num">
                                      <p:cBhvr>
                                        <p:cTn id="67" dur="500" fill="hold"/>
                                        <p:tgtEl>
                                          <p:spTgt spid="24"/>
                                        </p:tgtEl>
                                        <p:attrNameLst>
                                          <p:attrName>ppt_h</p:attrName>
                                        </p:attrNameLst>
                                      </p:cBhvr>
                                      <p:tavLst>
                                        <p:tav tm="0">
                                          <p:val>
                                            <p:strVal val="#ppt_h"/>
                                          </p:val>
                                        </p:tav>
                                        <p:tav tm="100000">
                                          <p:val>
                                            <p:strVal val="#ppt_h"/>
                                          </p:val>
                                        </p:tav>
                                      </p:tavLst>
                                    </p:anim>
                                    <p:animEffect transition="in" filter="fade">
                                      <p:cBhvr>
                                        <p:cTn id="6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animBg="1"/>
      <p:bldP spid="21" grpId="0" animBg="1"/>
      <p:bldP spid="22" grpId="0" animBg="1"/>
      <p:bldP spid="23" grpId="0" animBg="1"/>
      <p:bldP spid="24" grpId="0" animBg="1"/>
      <p:bldP spid="26" grpId="0"/>
      <p:bldP spid="26" grpId="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CE6A711-2D7C-A840-B2B7-BF5FBE89A191}"/>
              </a:ext>
            </a:extLst>
          </p:cNvPr>
          <p:cNvSpPr/>
          <p:nvPr/>
        </p:nvSpPr>
        <p:spPr>
          <a:xfrm>
            <a:off x="1704109" y="2576936"/>
            <a:ext cx="1800000" cy="1800000"/>
          </a:xfrm>
          <a:prstGeom prst="ellipse">
            <a:avLst/>
          </a:prstGeom>
          <a:solidFill>
            <a:schemeClr val="accent6">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Alice</a:t>
            </a:r>
          </a:p>
        </p:txBody>
      </p:sp>
      <p:sp>
        <p:nvSpPr>
          <p:cNvPr id="4" name="Oval 3">
            <a:extLst>
              <a:ext uri="{FF2B5EF4-FFF2-40B4-BE49-F238E27FC236}">
                <a16:creationId xmlns:a16="http://schemas.microsoft.com/office/drawing/2014/main" id="{D4F10681-525D-E940-85B3-134D36BF4F16}"/>
              </a:ext>
            </a:extLst>
          </p:cNvPr>
          <p:cNvSpPr/>
          <p:nvPr/>
        </p:nvSpPr>
        <p:spPr>
          <a:xfrm>
            <a:off x="9074727" y="2576936"/>
            <a:ext cx="1800000" cy="1800000"/>
          </a:xfrm>
          <a:prstGeom prst="ellipse">
            <a:avLst/>
          </a:prstGeom>
          <a:solidFill>
            <a:schemeClr val="accent6">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Bob</a:t>
            </a:r>
          </a:p>
        </p:txBody>
      </p:sp>
      <p:sp>
        <p:nvSpPr>
          <p:cNvPr id="5" name="Rounded Rectangle 4">
            <a:extLst>
              <a:ext uri="{FF2B5EF4-FFF2-40B4-BE49-F238E27FC236}">
                <a16:creationId xmlns:a16="http://schemas.microsoft.com/office/drawing/2014/main" id="{B839BBFA-D615-474C-852C-8D0471D3AEDF}"/>
              </a:ext>
            </a:extLst>
          </p:cNvPr>
          <p:cNvSpPr/>
          <p:nvPr/>
        </p:nvSpPr>
        <p:spPr>
          <a:xfrm>
            <a:off x="4683709" y="2785539"/>
            <a:ext cx="1440000" cy="1440000"/>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SMPC</a:t>
            </a:r>
          </a:p>
        </p:txBody>
      </p:sp>
      <p:sp>
        <p:nvSpPr>
          <p:cNvPr id="19" name="Rounded Rectangle 18">
            <a:extLst>
              <a:ext uri="{FF2B5EF4-FFF2-40B4-BE49-F238E27FC236}">
                <a16:creationId xmlns:a16="http://schemas.microsoft.com/office/drawing/2014/main" id="{48B76717-FE86-8F4B-88CD-F318A0E7A481}"/>
              </a:ext>
            </a:extLst>
          </p:cNvPr>
          <p:cNvSpPr/>
          <p:nvPr/>
        </p:nvSpPr>
        <p:spPr>
          <a:xfrm>
            <a:off x="6449105" y="2785539"/>
            <a:ext cx="1440000" cy="1440000"/>
          </a:xfrm>
          <a:prstGeom prst="roundRect">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SMPC</a:t>
            </a:r>
          </a:p>
        </p:txBody>
      </p:sp>
      <p:pic>
        <p:nvPicPr>
          <p:cNvPr id="15" name="Picture 4" descr="https://cdn0.iconfinder.com/data/icons/iconico-3/1024/48.png">
            <a:extLst>
              <a:ext uri="{FF2B5EF4-FFF2-40B4-BE49-F238E27FC236}">
                <a16:creationId xmlns:a16="http://schemas.microsoft.com/office/drawing/2014/main" id="{1035546B-A5BE-2341-85DB-5E7C1224C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418" y="3902009"/>
            <a:ext cx="639525" cy="6395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cdn0.iconfinder.com/data/icons/iconico-3/1024/48.png">
            <a:extLst>
              <a:ext uri="{FF2B5EF4-FFF2-40B4-BE49-F238E27FC236}">
                <a16:creationId xmlns:a16="http://schemas.microsoft.com/office/drawing/2014/main" id="{5308DAD9-DBA3-2644-AB83-4B64443DC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9893" y="3902009"/>
            <a:ext cx="639525" cy="639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0.iconfinder.com/data/icons/iconico-3/1024/48.png">
            <a:extLst>
              <a:ext uri="{FF2B5EF4-FFF2-40B4-BE49-F238E27FC236}">
                <a16:creationId xmlns:a16="http://schemas.microsoft.com/office/drawing/2014/main" id="{52CEED18-EB59-0C49-9F84-CDF8B7CFD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4584" y="2576936"/>
            <a:ext cx="639525" cy="6395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cdn0.iconfinder.com/data/icons/iconico-3/1024/48.png">
            <a:extLst>
              <a:ext uri="{FF2B5EF4-FFF2-40B4-BE49-F238E27FC236}">
                <a16:creationId xmlns:a16="http://schemas.microsoft.com/office/drawing/2014/main" id="{8CF0AF50-4A69-DD44-AC12-2DD98A5BB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4727" y="2576936"/>
            <a:ext cx="639525" cy="6395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E5F8195-6203-EA43-9E0C-76A2C3FA9B1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63071" y="2896698"/>
            <a:ext cx="307000" cy="307000"/>
          </a:xfrm>
          <a:prstGeom prst="rect">
            <a:avLst/>
          </a:prstGeom>
        </p:spPr>
      </p:pic>
      <p:pic>
        <p:nvPicPr>
          <p:cNvPr id="13" name="Picture 12">
            <a:extLst>
              <a:ext uri="{FF2B5EF4-FFF2-40B4-BE49-F238E27FC236}">
                <a16:creationId xmlns:a16="http://schemas.microsoft.com/office/drawing/2014/main" id="{E6EE1765-8A9D-6B45-B277-D0E9D5F8F8E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394489" y="2896698"/>
            <a:ext cx="307000" cy="307000"/>
          </a:xfrm>
          <a:prstGeom prst="rect">
            <a:avLst/>
          </a:prstGeom>
        </p:spPr>
      </p:pic>
      <p:pic>
        <p:nvPicPr>
          <p:cNvPr id="14" name="Picture 13">
            <a:extLst>
              <a:ext uri="{FF2B5EF4-FFF2-40B4-BE49-F238E27FC236}">
                <a16:creationId xmlns:a16="http://schemas.microsoft.com/office/drawing/2014/main" id="{4A5EF54F-B561-3F47-85EA-70CE6493458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17088" y="3734144"/>
            <a:ext cx="521611" cy="474927"/>
          </a:xfrm>
          <a:prstGeom prst="rect">
            <a:avLst/>
          </a:prstGeom>
          <a:effectLst>
            <a:glow rad="228600">
              <a:schemeClr val="accent2">
                <a:satMod val="175000"/>
                <a:alpha val="40000"/>
              </a:schemeClr>
            </a:glow>
          </a:effectLst>
        </p:spPr>
      </p:pic>
      <p:sp>
        <p:nvSpPr>
          <p:cNvPr id="6" name="TextBox 5">
            <a:extLst>
              <a:ext uri="{FF2B5EF4-FFF2-40B4-BE49-F238E27FC236}">
                <a16:creationId xmlns:a16="http://schemas.microsoft.com/office/drawing/2014/main" id="{1B12F62D-01F3-644A-88B5-6A3DCCDF27BA}"/>
              </a:ext>
            </a:extLst>
          </p:cNvPr>
          <p:cNvSpPr txBox="1"/>
          <p:nvPr/>
        </p:nvSpPr>
        <p:spPr>
          <a:xfrm>
            <a:off x="4055007" y="5174144"/>
            <a:ext cx="4445772" cy="1384995"/>
          </a:xfrm>
          <a:prstGeom prst="rect">
            <a:avLst/>
          </a:prstGeom>
          <a:noFill/>
        </p:spPr>
        <p:txBody>
          <a:bodyPr wrap="square" rtlCol="0">
            <a:spAutoFit/>
          </a:bodyPr>
          <a:lstStyle/>
          <a:p>
            <a:r>
              <a:rPr lang="en-US" sz="2800" dirty="0">
                <a:solidFill>
                  <a:schemeClr val="accent6"/>
                </a:solidFill>
              </a:rPr>
              <a:t>Honest</a:t>
            </a:r>
            <a:r>
              <a:rPr lang="en-US" sz="2800" dirty="0"/>
              <a:t> but </a:t>
            </a:r>
            <a:r>
              <a:rPr lang="en-US" sz="2800" dirty="0">
                <a:solidFill>
                  <a:srgbClr val="C00000"/>
                </a:solidFill>
              </a:rPr>
              <a:t>curious</a:t>
            </a:r>
            <a:r>
              <a:rPr lang="en-US" sz="2800" dirty="0"/>
              <a:t> adversary</a:t>
            </a:r>
          </a:p>
          <a:p>
            <a:pPr marL="457200" indent="-457200">
              <a:buFont typeface="Arial" panose="020B0604020202020204" pitchFamily="34" charset="0"/>
              <a:buChar char="•"/>
            </a:pPr>
            <a:r>
              <a:rPr lang="en-US" sz="2800" dirty="0"/>
              <a:t>Follow the protocol</a:t>
            </a:r>
          </a:p>
          <a:p>
            <a:pPr marL="457200" indent="-457200">
              <a:buFont typeface="Arial" panose="020B0604020202020204" pitchFamily="34" charset="0"/>
              <a:buChar char="•"/>
            </a:pPr>
            <a:r>
              <a:rPr lang="en-US" sz="2800" dirty="0"/>
              <a:t>Try to learn about inputs</a:t>
            </a:r>
          </a:p>
        </p:txBody>
      </p:sp>
      <p:sp>
        <p:nvSpPr>
          <p:cNvPr id="2" name="TextBox 1">
            <a:extLst>
              <a:ext uri="{FF2B5EF4-FFF2-40B4-BE49-F238E27FC236}">
                <a16:creationId xmlns:a16="http://schemas.microsoft.com/office/drawing/2014/main" id="{72B9A2E8-AF71-AA49-8FE7-42C340933948}"/>
              </a:ext>
            </a:extLst>
          </p:cNvPr>
          <p:cNvSpPr txBox="1"/>
          <p:nvPr/>
        </p:nvSpPr>
        <p:spPr>
          <a:xfrm>
            <a:off x="595745" y="387927"/>
            <a:ext cx="8104910" cy="646331"/>
          </a:xfrm>
          <a:prstGeom prst="rect">
            <a:avLst/>
          </a:prstGeom>
          <a:noFill/>
        </p:spPr>
        <p:txBody>
          <a:bodyPr wrap="square" rtlCol="0">
            <a:spAutoFit/>
          </a:bodyPr>
          <a:lstStyle/>
          <a:p>
            <a:r>
              <a:rPr lang="en-US" sz="3600" dirty="0"/>
              <a:t>Secure Multi-Party Computation (SMPC)</a:t>
            </a:r>
            <a:endParaRPr lang="en-US" sz="3600" b="1" dirty="0"/>
          </a:p>
        </p:txBody>
      </p:sp>
      <p:sp>
        <p:nvSpPr>
          <p:cNvPr id="21" name="Slide Number Placeholder 20">
            <a:extLst>
              <a:ext uri="{FF2B5EF4-FFF2-40B4-BE49-F238E27FC236}">
                <a16:creationId xmlns:a16="http://schemas.microsoft.com/office/drawing/2014/main" id="{234D03F3-FDFA-924C-8CC9-35495478DEB1}"/>
              </a:ext>
            </a:extLst>
          </p:cNvPr>
          <p:cNvSpPr>
            <a:spLocks noGrp="1"/>
          </p:cNvSpPr>
          <p:nvPr>
            <p:ph type="sldNum" sz="quarter" idx="12"/>
          </p:nvPr>
        </p:nvSpPr>
        <p:spPr/>
        <p:txBody>
          <a:bodyPr/>
          <a:lstStyle/>
          <a:p>
            <a:fld id="{29E49BD9-A789-9148-B663-B843E630A9C4}" type="slidenum">
              <a:rPr lang="en-US" smtClean="0"/>
              <a:pPr/>
              <a:t>9</a:t>
            </a:fld>
            <a:endParaRPr lang="en-US"/>
          </a:p>
        </p:txBody>
      </p:sp>
    </p:spTree>
    <p:extLst>
      <p:ext uri="{BB962C8B-B14F-4D97-AF65-F5344CB8AC3E}">
        <p14:creationId xmlns:p14="http://schemas.microsoft.com/office/powerpoint/2010/main" val="47614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2.29167E-6 -2.22222E-6 L 0.18971 -2.22222E-6 " pathEditMode="relative" rAng="0" ptsTypes="AA">
                                      <p:cBhvr>
                                        <p:cTn id="30" dur="2000" fill="hold"/>
                                        <p:tgtEl>
                                          <p:spTgt spid="1028"/>
                                        </p:tgtEl>
                                        <p:attrNameLst>
                                          <p:attrName>ppt_x</p:attrName>
                                          <p:attrName>ppt_y</p:attrName>
                                        </p:attrNameLst>
                                      </p:cBhvr>
                                      <p:rCtr x="9479" y="0"/>
                                    </p:animMotion>
                                  </p:childTnLst>
                                </p:cTn>
                              </p:par>
                              <p:par>
                                <p:cTn id="31" presetID="0" presetClass="path" presetSubtype="0" accel="50000" decel="50000" fill="hold" nodeType="withEffect">
                                  <p:stCondLst>
                                    <p:cond delay="0"/>
                                  </p:stCondLst>
                                  <p:childTnLst>
                                    <p:animMotion origin="layout" path="M 4.79167E-6 4.07407E-6 L 0.18971 4.07407E-6 " pathEditMode="relative" rAng="0" ptsTypes="AA">
                                      <p:cBhvr>
                                        <p:cTn id="32" dur="2000" fill="hold"/>
                                        <p:tgtEl>
                                          <p:spTgt spid="11"/>
                                        </p:tgtEl>
                                        <p:attrNameLst>
                                          <p:attrName>ppt_x</p:attrName>
                                          <p:attrName>ppt_y</p:attrName>
                                        </p:attrNameLst>
                                      </p:cBhvr>
                                      <p:rCtr x="9479" y="0"/>
                                    </p:animMotion>
                                  </p:childTnLst>
                                </p:cTn>
                              </p:par>
                              <p:par>
                                <p:cTn id="33" presetID="0" presetClass="path" presetSubtype="0" accel="50000" decel="50000" fill="hold" nodeType="withEffect">
                                  <p:stCondLst>
                                    <p:cond delay="0"/>
                                  </p:stCondLst>
                                  <p:childTnLst>
                                    <p:animMotion origin="layout" path="M -2.70833E-6 -2.22222E-6 L -0.20104 -2.22222E-6 " pathEditMode="relative" rAng="0" ptsTypes="AA">
                                      <p:cBhvr>
                                        <p:cTn id="34" dur="2000" fill="hold"/>
                                        <p:tgtEl>
                                          <p:spTgt spid="8"/>
                                        </p:tgtEl>
                                        <p:attrNameLst>
                                          <p:attrName>ppt_x</p:attrName>
                                          <p:attrName>ppt_y</p:attrName>
                                        </p:attrNameLst>
                                      </p:cBhvr>
                                      <p:rCtr x="-10052" y="0"/>
                                    </p:animMotion>
                                  </p:childTnLst>
                                </p:cTn>
                              </p:par>
                              <p:par>
                                <p:cTn id="35" presetID="0" presetClass="path" presetSubtype="0" accel="50000" decel="50000" fill="hold" nodeType="withEffect">
                                  <p:stCondLst>
                                    <p:cond delay="0"/>
                                  </p:stCondLst>
                                  <p:childTnLst>
                                    <p:animMotion origin="layout" path="M -2.91667E-6 4.07407E-6 L -0.20104 4.07407E-6 " pathEditMode="relative" rAng="0" ptsTypes="AA">
                                      <p:cBhvr>
                                        <p:cTn id="36" dur="2000" fill="hold"/>
                                        <p:tgtEl>
                                          <p:spTgt spid="13"/>
                                        </p:tgtEl>
                                        <p:attrNameLst>
                                          <p:attrName>ppt_x</p:attrName>
                                          <p:attrName>ppt_y</p:attrName>
                                        </p:attrNameLst>
                                      </p:cBhvr>
                                      <p:rCtr x="-10052" y="0"/>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par>
                                <p:cTn id="48" presetID="0" presetClass="path" presetSubtype="0" accel="50000" decel="50000" fill="hold" nodeType="withEffect">
                                  <p:stCondLst>
                                    <p:cond delay="0"/>
                                  </p:stCondLst>
                                  <p:childTnLst>
                                    <p:animMotion origin="layout" path="M 0.00234 7.40741E-7 L -0.23985 -0.04653 " pathEditMode="relative" rAng="0" ptsTypes="AA">
                                      <p:cBhvr>
                                        <p:cTn id="49" dur="2000" fill="hold"/>
                                        <p:tgtEl>
                                          <p:spTgt spid="15"/>
                                        </p:tgtEl>
                                        <p:attrNameLst>
                                          <p:attrName>ppt_x</p:attrName>
                                          <p:attrName>ppt_y</p:attrName>
                                        </p:attrNameLst>
                                      </p:cBhvr>
                                      <p:rCtr x="-12109" y="-2338"/>
                                    </p:animMotion>
                                  </p:childTnLst>
                                </p:cTn>
                              </p:par>
                              <p:par>
                                <p:cTn id="50" presetID="0" presetClass="path" presetSubtype="0" accel="50000" decel="50000" fill="hold" nodeType="withEffect">
                                  <p:stCondLst>
                                    <p:cond delay="0"/>
                                  </p:stCondLst>
                                  <p:childTnLst>
                                    <p:animMotion origin="layout" path="M -0.00091 0.00069 L 0.24115 -0.04653 " pathEditMode="relative" rAng="0" ptsTypes="AA">
                                      <p:cBhvr>
                                        <p:cTn id="51" dur="2000" fill="hold"/>
                                        <p:tgtEl>
                                          <p:spTgt spid="16"/>
                                        </p:tgtEl>
                                        <p:attrNameLst>
                                          <p:attrName>ppt_x</p:attrName>
                                          <p:attrName>ppt_y</p:attrName>
                                        </p:attrNameLst>
                                      </p:cBhvr>
                                      <p:rCtr x="12096" y="-2361"/>
                                    </p:animMotion>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9" grpId="1" animBg="1"/>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11188</TotalTime>
  <Words>3696</Words>
  <Application>Microsoft Macintosh PowerPoint</Application>
  <PresentationFormat>Widescreen</PresentationFormat>
  <Paragraphs>839</Paragraphs>
  <Slides>36</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Andale Mono</vt:lpstr>
      <vt:lpstr>Arial</vt:lpstr>
      <vt:lpstr>Calibri</vt:lpstr>
      <vt:lpstr>Calibri Light</vt:lpstr>
      <vt:lpstr>Office Theme</vt:lpstr>
      <vt:lpstr>Prelude</vt:lpstr>
      <vt:lpstr>PowerPoint Presentation</vt:lpstr>
      <vt:lpstr>PowerPoint Presentation</vt:lpstr>
      <vt:lpstr>Solution: Compare the rules</vt:lpstr>
      <vt:lpstr>Solution: Hide private information</vt:lpstr>
      <vt:lpstr>PowerPoint Presentation</vt:lpstr>
      <vt:lpstr>Outline</vt:lpstr>
      <vt:lpstr>PowerPoint Presentation</vt:lpstr>
      <vt:lpstr>PowerPoint Presentation</vt:lpstr>
      <vt:lpstr>PowerPoint Presentation</vt:lpstr>
      <vt:lpstr>PowerPoint Presentation</vt:lpstr>
      <vt:lpstr>Distinct-Match implementation</vt:lpstr>
      <vt:lpstr>Distinct-Match benchmarks</vt:lpstr>
      <vt:lpstr>Distinct-Match benchmarks</vt:lpstr>
      <vt:lpstr>Outline</vt:lpstr>
      <vt:lpstr>PowerPoint Presentation</vt:lpstr>
      <vt:lpstr>PowerPoint Presentation</vt:lpstr>
      <vt:lpstr>PowerPoint Presentation</vt:lpstr>
      <vt:lpstr>PowerPoint Presentation</vt:lpstr>
      <vt:lpstr>PowerPoint Presentation</vt:lpstr>
      <vt:lpstr>PowerPoint Presentation</vt:lpstr>
      <vt:lpstr>Prelude evaluation</vt:lpstr>
      <vt:lpstr>Summary</vt:lpstr>
      <vt:lpstr>Backup slides</vt:lpstr>
      <vt:lpstr>Distinct-Match benchmarks</vt:lpstr>
      <vt:lpstr>Distinct-Match Circuits (1)</vt:lpstr>
      <vt:lpstr>Distinct-Match Circuits (2)</vt:lpstr>
      <vt:lpstr>Distinct-Match Circuits (3)</vt:lpstr>
      <vt:lpstr>Distinct-Match Circuits (4)</vt:lpstr>
      <vt:lpstr>SMPC Protocol performance (1)</vt:lpstr>
      <vt:lpstr>SMPC Protocol performance (2)</vt:lpstr>
      <vt:lpstr>Number of SDXes in deflected paths</vt:lpstr>
      <vt:lpstr>Distinct-Match returned value</vt:lpstr>
      <vt:lpstr>False Positives</vt:lpstr>
      <vt:lpstr>Theorem</vt:lpstr>
      <vt:lpstr>Theorem</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Microsoft Office User</dc:creator>
  <cp:lastModifiedBy>Microsoft Office User</cp:lastModifiedBy>
  <cp:revision>174</cp:revision>
  <dcterms:created xsi:type="dcterms:W3CDTF">2018-07-23T09:41:29Z</dcterms:created>
  <dcterms:modified xsi:type="dcterms:W3CDTF">2018-07-31T05:47:29Z</dcterms:modified>
</cp:coreProperties>
</file>